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8" r:id="rId2"/>
    <p:sldId id="290" r:id="rId3"/>
    <p:sldId id="302" r:id="rId4"/>
    <p:sldId id="291" r:id="rId5"/>
    <p:sldId id="312" r:id="rId6"/>
    <p:sldId id="292" r:id="rId7"/>
    <p:sldId id="298" r:id="rId8"/>
    <p:sldId id="299" r:id="rId9"/>
    <p:sldId id="300" r:id="rId10"/>
    <p:sldId id="301" r:id="rId11"/>
    <p:sldId id="305" r:id="rId12"/>
    <p:sldId id="304" r:id="rId13"/>
    <p:sldId id="294" r:id="rId14"/>
    <p:sldId id="309" r:id="rId15"/>
    <p:sldId id="308" r:id="rId16"/>
    <p:sldId id="306" r:id="rId17"/>
    <p:sldId id="311" r:id="rId18"/>
    <p:sldId id="310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02C0E"/>
    <a:srgbClr val="666666"/>
    <a:srgbClr val="6D6D6D"/>
    <a:srgbClr val="606060"/>
    <a:srgbClr val="0000FF"/>
    <a:srgbClr val="E0130E"/>
    <a:srgbClr val="DC1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0915" autoAdjust="0"/>
  </p:normalViewPr>
  <p:slideViewPr>
    <p:cSldViewPr>
      <p:cViewPr>
        <p:scale>
          <a:sx n="100" d="100"/>
          <a:sy n="100" d="100"/>
        </p:scale>
        <p:origin x="-946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C98201-201D-4569-8CCC-F1DF61E1529C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BD4B34-4994-4F55-9F7C-CCF6ED343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3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First Council-wide plan.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Effective immediately.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Copy</a:t>
            </a:r>
            <a:r>
              <a:rPr lang="en-US" baseline="0" dirty="0" smtClean="0"/>
              <a:t> of the plan is on the Council website under Membership Resources.  Report forms in Word and Excel will also be posted at that site.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We work hard to recruit our Cubs.  Let’s no loose them as Webelos.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50FEE8-39E2-42FF-9C32-4EC643FBD35D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the current Council retention rate and anecdotal information, w</a:t>
            </a:r>
            <a:r>
              <a:rPr lang="en-US" dirty="0" smtClean="0"/>
              <a:t>e loose an average of 25</a:t>
            </a:r>
            <a:r>
              <a:rPr lang="en-US" baseline="0" dirty="0" smtClean="0"/>
              <a:t> of 100 Webelos II every year!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The specific responsibilities for each are listed in the plan.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that Webelos II and their parents understand that they are free to choose the troop that is best for them.  Not everyone has to go to the same troop.</a:t>
            </a:r>
          </a:p>
          <a:p>
            <a:endParaRPr lang="en-US" baseline="0" dirty="0" smtClean="0"/>
          </a:p>
          <a:p>
            <a:r>
              <a:rPr lang="en-US" dirty="0" smtClean="0"/>
              <a:t>Webelos</a:t>
            </a:r>
            <a:r>
              <a:rPr lang="en-US" baseline="0" dirty="0" smtClean="0"/>
              <a:t> II Den Leaders should plan for their own transition to a leadership role in the troop their son chooses.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that Webelos II and their parents understand that they are free to choose the troop that is best for them.  Not everyone has to go to the same troop.</a:t>
            </a:r>
          </a:p>
          <a:p>
            <a:endParaRPr lang="en-US" baseline="0" dirty="0" smtClean="0"/>
          </a:p>
          <a:p>
            <a:r>
              <a:rPr lang="en-US" dirty="0" smtClean="0"/>
              <a:t>Webelos</a:t>
            </a:r>
            <a:r>
              <a:rPr lang="en-US" baseline="0" dirty="0" smtClean="0"/>
              <a:t> II Den Leaders should plan for their own transition to a leadership role in the troop their son chooses.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D4B34-4994-4F55-9F7C-CCF6ED3434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37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4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81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48263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80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487679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1"/>
            <a:ext cx="6019800" cy="48767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399"/>
            <a:ext cx="5111750" cy="4876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975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8" name="Picture 12" descr="AnnivGrStandard_Rev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3825" y="38100"/>
            <a:ext cx="23907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9" descr="FolioREVISED.jpg"/>
          <p:cNvPicPr>
            <a:picLocks noChangeAspect="1"/>
          </p:cNvPicPr>
          <p:nvPr userDrawn="1"/>
        </p:nvPicPr>
        <p:blipFill>
          <a:blip r:embed="rId15" cstate="print"/>
          <a:srcRect l="86076" b="39384"/>
          <a:stretch>
            <a:fillRect/>
          </a:stretch>
        </p:blipFill>
        <p:spPr bwMode="auto">
          <a:xfrm>
            <a:off x="5638800" y="5073650"/>
            <a:ext cx="3505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2" name="Picture 10" descr="Prepared_For_Life_Rev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405563"/>
            <a:ext cx="1771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733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dirty="0" smtClean="0"/>
              <a:t>WEBELOS TO SCOUT </a:t>
            </a:r>
            <a:br>
              <a:rPr lang="en-US" sz="5400" b="1" dirty="0" smtClean="0"/>
            </a:br>
            <a:r>
              <a:rPr lang="en-US" sz="5400" b="1" dirty="0" smtClean="0"/>
              <a:t>TRANSITION PLAN</a:t>
            </a:r>
            <a:br>
              <a:rPr lang="en-US" sz="54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14400"/>
            <a:ext cx="5029200" cy="243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b="1" dirty="0" smtClean="0"/>
              <a:t>PARENTS &amp; SCOUTS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09999"/>
          </a:xfrm>
        </p:spPr>
        <p:txBody>
          <a:bodyPr/>
          <a:lstStyle/>
          <a:p>
            <a:r>
              <a:rPr lang="en-US" sz="2300" cap="small" dirty="0" smtClean="0"/>
              <a:t>Parents - b</a:t>
            </a:r>
            <a:r>
              <a:rPr lang="en-US" sz="2300" cap="small" dirty="0" smtClean="0"/>
              <a:t>e </a:t>
            </a:r>
            <a:r>
              <a:rPr lang="en-US" sz="2300" cap="small" dirty="0" smtClean="0"/>
              <a:t>enthusiastic about the transition to Boy Scouts</a:t>
            </a:r>
          </a:p>
          <a:p>
            <a:r>
              <a:rPr lang="en-US" sz="2300" cap="small" dirty="0" smtClean="0"/>
              <a:t>Speak to your </a:t>
            </a:r>
            <a:r>
              <a:rPr lang="en-US" sz="2300" cap="small" dirty="0" smtClean="0"/>
              <a:t>sons and understand what they are looking for; advancement, outings, fun.  What are their goals?</a:t>
            </a:r>
          </a:p>
          <a:p>
            <a:r>
              <a:rPr lang="en-US" sz="2300" cap="small" dirty="0" smtClean="0"/>
              <a:t>Visit Troops in your area and learn as much as you can about them; nights they meet, fundraising, Boy Lead(?), leadership status, program…(</a:t>
            </a:r>
            <a:r>
              <a:rPr lang="en-US" sz="2300" b="1" i="1" cap="small" dirty="0" smtClean="0"/>
              <a:t>questionnaire</a:t>
            </a:r>
            <a:r>
              <a:rPr lang="en-US" sz="2300" cap="small" dirty="0" smtClean="0"/>
              <a:t>)</a:t>
            </a:r>
          </a:p>
          <a:p>
            <a:r>
              <a:rPr lang="en-US" sz="2300" cap="small" dirty="0" smtClean="0"/>
              <a:t>Attend multiple Troop outings to see the program in action; one visit should be without warning; want to see troop in their “true” form, not “prepared” form.</a:t>
            </a:r>
          </a:p>
          <a:p>
            <a:r>
              <a:rPr lang="en-US" sz="2300" cap="small" dirty="0" smtClean="0"/>
              <a:t>Do you feel comfortable sending your son for the weekend with this group?</a:t>
            </a:r>
          </a:p>
          <a:p>
            <a:r>
              <a:rPr lang="en-US" sz="2300" cap="small" dirty="0" smtClean="0"/>
              <a:t>Encourage your son(s) to go where you both                                feel comfortable; boy </a:t>
            </a:r>
            <a:r>
              <a:rPr lang="en-US" sz="2300" cap="small" dirty="0"/>
              <a:t>s</a:t>
            </a:r>
            <a:r>
              <a:rPr lang="en-US" sz="2300" cap="small" dirty="0" smtClean="0"/>
              <a:t>couts is a 7 year                                  commitment. </a:t>
            </a:r>
          </a:p>
        </p:txBody>
      </p:sp>
    </p:spTree>
    <p:extLst>
      <p:ext uri="{BB962C8B-B14F-4D97-AF65-F5344CB8AC3E}">
        <p14:creationId xmlns:p14="http://schemas.microsoft.com/office/powerpoint/2010/main" val="2162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dirty="0" smtClean="0"/>
              <a:t>SELL YOUR TROOP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0999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b="1" i="1" cap="small" dirty="0"/>
              <a:t>Don’t assume the parents know about boy scouting and how the program will benefit their son. </a:t>
            </a:r>
          </a:p>
          <a:p>
            <a:r>
              <a:rPr lang="en-US" sz="2000" cap="small" dirty="0"/>
              <a:t>H</a:t>
            </a:r>
            <a:r>
              <a:rPr lang="en-US" sz="2000" cap="small" dirty="0" smtClean="0"/>
              <a:t>old a Troop </a:t>
            </a:r>
            <a:r>
              <a:rPr lang="en-US" sz="2000" cap="small" dirty="0"/>
              <a:t>Open House, take the parents aside and talk to them about the Boy Scout Program.</a:t>
            </a:r>
          </a:p>
          <a:p>
            <a:r>
              <a:rPr lang="en-US" sz="2000" cap="small" dirty="0" smtClean="0"/>
              <a:t>Emphasis </a:t>
            </a:r>
            <a:r>
              <a:rPr lang="en-US" sz="2000" cap="small" dirty="0"/>
              <a:t>on character development, physical and mental fitness in a safe and fun environment.  </a:t>
            </a:r>
          </a:p>
          <a:p>
            <a:r>
              <a:rPr lang="en-US" sz="2000" cap="small" dirty="0" smtClean="0"/>
              <a:t>Talk </a:t>
            </a:r>
            <a:r>
              <a:rPr lang="en-US" sz="2000" cap="small" dirty="0"/>
              <a:t>about leadership, teamwork, decision making and taking on responsibilities. </a:t>
            </a:r>
          </a:p>
          <a:p>
            <a:r>
              <a:rPr lang="en-US" sz="2000" cap="small" dirty="0"/>
              <a:t>Mention how Merit Badges introduce boys to potential vocations or avocations. </a:t>
            </a:r>
          </a:p>
          <a:p>
            <a:r>
              <a:rPr lang="en-US" sz="2000" cap="small" dirty="0"/>
              <a:t>Let them know how much the scouting experience will affect their son’s lives well into the future.  </a:t>
            </a:r>
            <a:endParaRPr lang="en-US" sz="2000" cap="small" dirty="0"/>
          </a:p>
        </p:txBody>
      </p:sp>
    </p:spTree>
    <p:extLst>
      <p:ext uri="{BB962C8B-B14F-4D97-AF65-F5344CB8AC3E}">
        <p14:creationId xmlns:p14="http://schemas.microsoft.com/office/powerpoint/2010/main" val="39168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dirty="0" smtClean="0"/>
              <a:t>SELL YOUR TROOP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cap="small" dirty="0"/>
              <a:t>Give parents current status and a brief history</a:t>
            </a:r>
          </a:p>
          <a:p>
            <a:r>
              <a:rPr lang="en-US" sz="2400" cap="small" dirty="0"/>
              <a:t>Mention the </a:t>
            </a:r>
            <a:r>
              <a:rPr lang="en-US" sz="2400" cap="small" dirty="0" smtClean="0"/>
              <a:t>SPL </a:t>
            </a:r>
            <a:r>
              <a:rPr lang="en-US" sz="2400" cap="small" dirty="0"/>
              <a:t>and how he runs his troop </a:t>
            </a:r>
          </a:p>
          <a:p>
            <a:r>
              <a:rPr lang="en-US" sz="2400" cap="small" dirty="0"/>
              <a:t>Talk about how the patrol method works, how your patrols are set up and how the new scouts fit in. </a:t>
            </a:r>
          </a:p>
          <a:p>
            <a:r>
              <a:rPr lang="en-US" sz="2400" cap="small" dirty="0"/>
              <a:t>Highlight your outdoor program and any special events</a:t>
            </a:r>
          </a:p>
          <a:p>
            <a:r>
              <a:rPr lang="en-US" sz="2400" cap="small" dirty="0"/>
              <a:t>Mention your trained </a:t>
            </a:r>
            <a:r>
              <a:rPr lang="en-US" sz="2400" cap="small" dirty="0" smtClean="0"/>
              <a:t>youth </a:t>
            </a:r>
            <a:r>
              <a:rPr lang="en-US" sz="2400" cap="small" dirty="0"/>
              <a:t>and </a:t>
            </a:r>
            <a:r>
              <a:rPr lang="en-US" sz="2400" cap="small" dirty="0" smtClean="0"/>
              <a:t>adult leaders</a:t>
            </a:r>
            <a:endParaRPr lang="en-US" sz="2400" cap="small" dirty="0"/>
          </a:p>
          <a:p>
            <a:r>
              <a:rPr lang="en-US" sz="2400" cap="small" dirty="0"/>
              <a:t>Talk about how your troop committee </a:t>
            </a:r>
            <a:r>
              <a:rPr lang="en-US" sz="2400" cap="small" dirty="0" smtClean="0"/>
              <a:t>works</a:t>
            </a:r>
            <a:endParaRPr lang="en-US" sz="2400" cap="small" dirty="0"/>
          </a:p>
        </p:txBody>
      </p:sp>
    </p:spTree>
    <p:extLst>
      <p:ext uri="{BB962C8B-B14F-4D97-AF65-F5344CB8AC3E}">
        <p14:creationId xmlns:p14="http://schemas.microsoft.com/office/powerpoint/2010/main" val="36130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TIMELINE</a:t>
            </a:r>
            <a:endParaRPr lang="en-US" b="1" cap="smal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535323"/>
              </p:ext>
            </p:extLst>
          </p:nvPr>
        </p:nvGraphicFramePr>
        <p:xfrm>
          <a:off x="457200" y="1524000"/>
          <a:ext cx="8305800" cy="4452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812"/>
                <a:gridCol w="1827276"/>
                <a:gridCol w="5315712"/>
              </a:tblGrid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Target Date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kern="0" dirty="0" smtClean="0">
                          <a:effectLst/>
                          <a:latin typeface="+mj-lt"/>
                        </a:rPr>
                        <a:t>Who</a:t>
                      </a:r>
                      <a:endParaRPr lang="en-US" sz="1400" b="1" kern="0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Tasks</a:t>
                      </a:r>
                      <a:endParaRPr lang="en-US" sz="1400" b="1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2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June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Scoutmaster(s)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ASM – Membership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Cubmaster(s)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 - Membership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Webelos Leader(s)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Meet and discuss the upcoming calendar year.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Select activities and dates that will provide Webelos with an opportunity to interact with the Troop/Boy Scouts.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Try </a:t>
                      </a:r>
                      <a:r>
                        <a:rPr lang="en-US" sz="1400" dirty="0">
                          <a:effectLst/>
                        </a:rPr>
                        <a:t>to include younger Scouts, those boys that the Webelos may be familiar with.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4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September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Cubmaster(s)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</a:t>
                      </a:r>
                      <a:r>
                        <a:rPr lang="en-US" sz="1400" baseline="0" dirty="0" smtClean="0">
                          <a:effectLst/>
                        </a:rPr>
                        <a:t> - Membership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Webelos Leader(s)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Scoutmaster(s)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ASM – Membership</a:t>
                      </a: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Get the boys working as a Patrol. 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</a:rPr>
                        <a:t>Select a Patrol/Den name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</a:rPr>
                        <a:t>Get a patch for their uniforms (BSA patrol)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</a:rPr>
                        <a:t>Make a Patrol/Den flag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</a:rPr>
                        <a:t>Elect Patrol Leader and Asst. Patrol Leader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Provide </a:t>
                      </a:r>
                      <a:r>
                        <a:rPr lang="en-US" sz="1400" dirty="0" smtClean="0">
                          <a:effectLst/>
                        </a:rPr>
                        <a:t>Scoutmaster(s) </a:t>
                      </a:r>
                      <a:r>
                        <a:rPr lang="en-US" sz="1400" dirty="0">
                          <a:effectLst/>
                        </a:rPr>
                        <a:t>with a roster of all 1</a:t>
                      </a:r>
                      <a:r>
                        <a:rPr lang="en-US" sz="1400" baseline="30000" dirty="0">
                          <a:effectLst/>
                        </a:rPr>
                        <a:t>st</a:t>
                      </a:r>
                      <a:r>
                        <a:rPr lang="en-US" sz="1400" dirty="0">
                          <a:effectLst/>
                        </a:rPr>
                        <a:t> and 2</a:t>
                      </a:r>
                      <a:r>
                        <a:rPr lang="en-US" sz="1400" baseline="30000" dirty="0">
                          <a:effectLst/>
                        </a:rPr>
                        <a:t>nd</a:t>
                      </a:r>
                      <a:r>
                        <a:rPr lang="en-US" sz="1400" dirty="0">
                          <a:effectLst/>
                        </a:rPr>
                        <a:t> year Webelos.  Include phone, address, e-mail (</a:t>
                      </a: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see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</a:rPr>
                        <a:t>Webelos Roster handout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Ask the </a:t>
                      </a:r>
                      <a:r>
                        <a:rPr lang="en-US" sz="1400" dirty="0" smtClean="0">
                          <a:effectLst/>
                        </a:rPr>
                        <a:t>Troop(s) </a:t>
                      </a:r>
                      <a:r>
                        <a:rPr lang="en-US" sz="1400" dirty="0">
                          <a:effectLst/>
                        </a:rPr>
                        <a:t>for a Webelos Den Chief for 1</a:t>
                      </a:r>
                      <a:r>
                        <a:rPr lang="en-US" sz="1400" baseline="30000" dirty="0">
                          <a:effectLst/>
                        </a:rPr>
                        <a:t>st</a:t>
                      </a:r>
                      <a:r>
                        <a:rPr lang="en-US" sz="1400" dirty="0">
                          <a:effectLst/>
                        </a:rPr>
                        <a:t> and 2</a:t>
                      </a:r>
                      <a:r>
                        <a:rPr lang="en-US" sz="1400" baseline="30000" dirty="0">
                          <a:effectLst/>
                        </a:rPr>
                        <a:t>nd</a:t>
                      </a:r>
                      <a:r>
                        <a:rPr lang="en-US" sz="1400" dirty="0">
                          <a:effectLst/>
                        </a:rPr>
                        <a:t> year Webelos Dens.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Coordinate with Scoutmaster and begin working on AOL requirements.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Continue </a:t>
                      </a:r>
                      <a:r>
                        <a:rPr lang="en-US" sz="1400" dirty="0">
                          <a:effectLst/>
                        </a:rPr>
                        <a:t>working on Activities badges and focus on the Arrow of Light.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TIMELINE</a:t>
            </a:r>
            <a:endParaRPr lang="en-US" b="1" cap="smal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388907"/>
              </p:ext>
            </p:extLst>
          </p:nvPr>
        </p:nvGraphicFramePr>
        <p:xfrm>
          <a:off x="381000" y="1524000"/>
          <a:ext cx="8382000" cy="4133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204"/>
                <a:gridCol w="1829672"/>
                <a:gridCol w="4879124"/>
              </a:tblGrid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Target Date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kern="0" dirty="0" smtClean="0">
                          <a:effectLst/>
                          <a:latin typeface="+mj-lt"/>
                        </a:rPr>
                        <a:t>Who</a:t>
                      </a:r>
                      <a:endParaRPr lang="en-US" sz="1400" b="1" kern="0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Tasks</a:t>
                      </a:r>
                      <a:endParaRPr lang="en-US" sz="1400" b="1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October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Scoutmaster(s)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Webelos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Leader(s)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Work with 2</a:t>
                      </a:r>
                      <a:r>
                        <a:rPr lang="en-US" sz="1400" baseline="300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nd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 year Webelos Den Chief(s) to focus activities on Boy Scouts.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Schedule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a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night(s) for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the Webelos and their parents to attend a Troop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meeting(s).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Help prepare families for visit with the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troop(s)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(</a:t>
                      </a: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ahoma"/>
                        </a:rPr>
                        <a:t>see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ahoma"/>
                        </a:rPr>
                        <a:t>Preparing for Troop Visit handout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Have Webelos II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attend District Fall Camporee as a guest of Troop.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November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Webelos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Leader(s)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Coordinate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with Scoutmaster and begin working on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AOL Scout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Badge.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Assist the Cubmaster/Scoutmaster in the final planning of the Arrow or Light and Crossover ceremonies.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December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&amp;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January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Webelos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Leader(s)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Encourage Webelos Scouts to make a decision on joining a Troop based on their visits and what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 they are looking for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.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Start making preparations for Crossover – type of ceremony, OA, etc.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Continue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to work on activities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Wrap up Arrow of Light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requirements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0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TIMELINE</a:t>
            </a:r>
            <a:endParaRPr lang="en-US" b="1" cap="smal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392395"/>
              </p:ext>
            </p:extLst>
          </p:nvPr>
        </p:nvGraphicFramePr>
        <p:xfrm>
          <a:off x="304800" y="1524000"/>
          <a:ext cx="8534400" cy="3493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626"/>
                <a:gridCol w="1862938"/>
                <a:gridCol w="4967836"/>
              </a:tblGrid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Target Date</a:t>
                      </a:r>
                      <a:endParaRPr lang="en-US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kern="0" dirty="0" smtClean="0">
                          <a:effectLst/>
                          <a:latin typeface="+mj-lt"/>
                        </a:rPr>
                        <a:t>Who</a:t>
                      </a:r>
                      <a:endParaRPr lang="en-US" sz="1400" b="1" kern="0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Tasks</a:t>
                      </a:r>
                      <a:endParaRPr lang="en-US" sz="1400" b="1" dirty="0">
                        <a:effectLst/>
                        <a:latin typeface="+mj-lt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February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Cubmaster(s) Scoutmaster(s)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Have the boys complete a Boy Scout Application and register with the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Troop </a:t>
                      </a:r>
                      <a:r>
                        <a:rPr lang="en-US" sz="1400" b="1" u="sng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of their choice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Graduate the Webelos into Boy Scouts!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March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Scoutmaster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Provide new Scouts with a schedule and begin attending Troop meetings and activities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Talk to Webelos Leaders about continuing to work with the new Scouts as a Patrol Advisor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Scoutmaster conducts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a new Scout/Parent meeting that includes summer camp plans.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Review equipment needs; what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 the scout needs vs. what the Troop may supply.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Encourage new parents to get involved with the Troop committee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ahoma"/>
                        </a:rPr>
                        <a:t>Follow-up with any of the Webelos that did not join the troop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0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THE TRANSITION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09999"/>
          </a:xfrm>
        </p:spPr>
        <p:txBody>
          <a:bodyPr/>
          <a:lstStyle/>
          <a:p>
            <a:pPr marL="0" indent="0">
              <a:buNone/>
            </a:pPr>
            <a:endParaRPr lang="en-US" sz="1200" b="1" u="sng" dirty="0" smtClean="0"/>
          </a:p>
          <a:p>
            <a:r>
              <a:rPr lang="en-US" sz="2400" b="1" cap="small" dirty="0" smtClean="0"/>
              <a:t>A </a:t>
            </a:r>
            <a:r>
              <a:rPr lang="en-US" sz="2400" b="1" cap="small" dirty="0"/>
              <a:t>strong commitment</a:t>
            </a:r>
            <a:r>
              <a:rPr lang="en-US" sz="2400" cap="small" dirty="0"/>
              <a:t> to the first-year Scouts and their parents is important to </a:t>
            </a:r>
            <a:r>
              <a:rPr lang="en-US" sz="2400" b="1" u="sng" cap="small" dirty="0" smtClean="0"/>
              <a:t>retaining them; deliver on your promise</a:t>
            </a:r>
            <a:r>
              <a:rPr lang="en-US" sz="2400" cap="small" dirty="0"/>
              <a:t>. </a:t>
            </a:r>
            <a:endParaRPr lang="en-US" sz="2400" cap="small" dirty="0" smtClean="0"/>
          </a:p>
          <a:p>
            <a:pPr marL="0" indent="0">
              <a:buNone/>
            </a:pPr>
            <a:endParaRPr lang="en-US" sz="2400" cap="small" dirty="0" smtClean="0"/>
          </a:p>
          <a:p>
            <a:r>
              <a:rPr lang="en-US" sz="2400" cap="small" dirty="0" smtClean="0"/>
              <a:t>Assign </a:t>
            </a:r>
            <a:r>
              <a:rPr lang="en-US" sz="2400" cap="small" dirty="0"/>
              <a:t>an </a:t>
            </a:r>
            <a:r>
              <a:rPr lang="en-US" sz="2400" cap="small" dirty="0" smtClean="0"/>
              <a:t>Assistant </a:t>
            </a:r>
            <a:r>
              <a:rPr lang="en-US" sz="2400" cap="small" dirty="0"/>
              <a:t>Scoutmaster to work with the new Scouts and their parents when they </a:t>
            </a:r>
            <a:r>
              <a:rPr lang="en-US" sz="2400" cap="small" dirty="0" smtClean="0"/>
              <a:t>cross-over.</a:t>
            </a:r>
          </a:p>
          <a:p>
            <a:pPr marL="0" indent="0">
              <a:buNone/>
            </a:pPr>
            <a:endParaRPr lang="en-US" sz="2400" cap="small" dirty="0"/>
          </a:p>
          <a:p>
            <a:r>
              <a:rPr lang="en-US" sz="2400" cap="small" dirty="0" smtClean="0"/>
              <a:t>Assigned the new scouts </a:t>
            </a:r>
            <a:r>
              <a:rPr lang="en-US" sz="2400" cap="small" dirty="0"/>
              <a:t>to a new-Scout patrol with an older Scout serving as their </a:t>
            </a:r>
            <a:r>
              <a:rPr lang="en-US" sz="2400" cap="small" dirty="0" smtClean="0"/>
              <a:t>Troop Guide. The Troop Guide and the </a:t>
            </a:r>
            <a:r>
              <a:rPr lang="en-US" sz="2400" cap="small" dirty="0"/>
              <a:t>A</a:t>
            </a:r>
            <a:r>
              <a:rPr lang="en-US" sz="2400" cap="small" dirty="0" smtClean="0"/>
              <a:t>ssistant </a:t>
            </a:r>
            <a:r>
              <a:rPr lang="en-US" sz="2400" cap="small" dirty="0"/>
              <a:t>Scoutmaster work with the Scouts on rank advancement and patrol organization. </a:t>
            </a:r>
            <a:endParaRPr lang="en-US" sz="2400" cap="small" dirty="0"/>
          </a:p>
        </p:txBody>
      </p:sp>
    </p:spTree>
    <p:extLst>
      <p:ext uri="{BB962C8B-B14F-4D97-AF65-F5344CB8AC3E}">
        <p14:creationId xmlns:p14="http://schemas.microsoft.com/office/powerpoint/2010/main" val="281049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cap="small" dirty="0" smtClean="0"/>
              <a:t>Objective is to retain webelos </a:t>
            </a:r>
            <a:r>
              <a:rPr lang="en-US" sz="2400" cap="small" dirty="0"/>
              <a:t>s</a:t>
            </a:r>
            <a:r>
              <a:rPr lang="en-US" sz="2400" cap="small" dirty="0" smtClean="0"/>
              <a:t>couts by crossing them over into </a:t>
            </a:r>
            <a:r>
              <a:rPr lang="en-US" sz="2400" b="1" u="sng" cap="small" dirty="0" smtClean="0"/>
              <a:t>A</a:t>
            </a:r>
            <a:r>
              <a:rPr lang="en-US" sz="2400" cap="small" dirty="0" smtClean="0"/>
              <a:t> troop</a:t>
            </a:r>
          </a:p>
          <a:p>
            <a:r>
              <a:rPr lang="en-US" sz="2400" cap="small" dirty="0" smtClean="0"/>
              <a:t>Scouts should be giving opportunities; we should not limit their choices</a:t>
            </a:r>
          </a:p>
          <a:p>
            <a:r>
              <a:rPr lang="en-US" sz="2400" cap="small" dirty="0" smtClean="0"/>
              <a:t>Leaders need to work together to make this process successful</a:t>
            </a:r>
          </a:p>
          <a:p>
            <a:r>
              <a:rPr lang="en-US" sz="2400" cap="small" dirty="0" smtClean="0"/>
              <a:t>Crossing webelos over is only ½ the battle; now we have to retain them</a:t>
            </a:r>
          </a:p>
          <a:p>
            <a:pPr marL="0" indent="0">
              <a:buNone/>
            </a:pPr>
            <a:endParaRPr lang="en-US" sz="2400" b="1" cap="small" dirty="0"/>
          </a:p>
          <a:p>
            <a:pPr marL="0" indent="0" algn="ctr">
              <a:buNone/>
            </a:pPr>
            <a:r>
              <a:rPr lang="en-US" sz="2400" b="1" cap="small" dirty="0" smtClean="0"/>
              <a:t>DELIVER ON YOUR PROMISES</a:t>
            </a:r>
            <a:r>
              <a:rPr lang="en-US" sz="2400" cap="small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47272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ac.edu/StudentServices/InternationalStudents/Calendar%20of%20Events/questions-and-answ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953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4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WE NEED A PLAN?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cap="small" dirty="0" smtClean="0"/>
              <a:t>	The transition from </a:t>
            </a:r>
            <a:r>
              <a:rPr lang="en-US" cap="small" dirty="0" smtClean="0"/>
              <a:t>cub </a:t>
            </a:r>
            <a:r>
              <a:rPr lang="en-US" cap="small" dirty="0"/>
              <a:t>s</a:t>
            </a:r>
            <a:r>
              <a:rPr lang="en-US" cap="small" dirty="0" smtClean="0"/>
              <a:t>couts into </a:t>
            </a:r>
            <a:r>
              <a:rPr lang="en-US" cap="small" dirty="0"/>
              <a:t>b</a:t>
            </a:r>
            <a:r>
              <a:rPr lang="en-US" cap="small" dirty="0" smtClean="0"/>
              <a:t>oy </a:t>
            </a:r>
            <a:r>
              <a:rPr lang="en-US" cap="small" dirty="0"/>
              <a:t>s</a:t>
            </a:r>
            <a:r>
              <a:rPr lang="en-US" cap="small" dirty="0" smtClean="0"/>
              <a:t>couts </a:t>
            </a:r>
            <a:r>
              <a:rPr lang="en-US" cap="small" dirty="0" smtClean="0"/>
              <a:t>is when we lose a large percentage of our membership.  </a:t>
            </a:r>
            <a:endParaRPr lang="en-US" cap="small" dirty="0" smtClean="0"/>
          </a:p>
          <a:p>
            <a:pPr>
              <a:buNone/>
            </a:pPr>
            <a:endParaRPr lang="en-US" sz="1800" cap="small" dirty="0"/>
          </a:p>
          <a:p>
            <a:pPr>
              <a:buNone/>
            </a:pPr>
            <a:r>
              <a:rPr lang="en-US" cap="small" dirty="0" smtClean="0"/>
              <a:t>	An </a:t>
            </a:r>
            <a:r>
              <a:rPr lang="en-US" cap="small" dirty="0" smtClean="0"/>
              <a:t>effective </a:t>
            </a:r>
            <a:r>
              <a:rPr lang="en-US" cap="small" dirty="0" smtClean="0"/>
              <a:t>webelos </a:t>
            </a:r>
            <a:r>
              <a:rPr lang="en-US" cap="small" dirty="0" smtClean="0"/>
              <a:t>to </a:t>
            </a:r>
            <a:r>
              <a:rPr lang="en-US" cap="small" dirty="0" smtClean="0"/>
              <a:t>scout </a:t>
            </a:r>
            <a:r>
              <a:rPr lang="en-US" cap="small" dirty="0"/>
              <a:t>t</a:t>
            </a:r>
            <a:r>
              <a:rPr lang="en-US" cap="small" dirty="0" smtClean="0"/>
              <a:t>ransition </a:t>
            </a:r>
            <a:r>
              <a:rPr lang="en-US" cap="small" dirty="0" smtClean="0"/>
              <a:t>plan is essential for retaining our current </a:t>
            </a:r>
            <a:r>
              <a:rPr lang="en-US" cap="small" dirty="0" smtClean="0"/>
              <a:t>cub </a:t>
            </a:r>
            <a:r>
              <a:rPr lang="en-US" cap="small" dirty="0"/>
              <a:t>s</a:t>
            </a:r>
            <a:r>
              <a:rPr lang="en-US" cap="small" dirty="0" smtClean="0"/>
              <a:t>couts </a:t>
            </a:r>
            <a:r>
              <a:rPr lang="en-US" cap="small" dirty="0" smtClean="0"/>
              <a:t>by moving them into a </a:t>
            </a:r>
            <a:r>
              <a:rPr lang="en-US" cap="small" dirty="0"/>
              <a:t>b</a:t>
            </a:r>
            <a:r>
              <a:rPr lang="en-US" cap="small" dirty="0" smtClean="0"/>
              <a:t>oy </a:t>
            </a:r>
            <a:r>
              <a:rPr lang="en-US" cap="small" dirty="0"/>
              <a:t>s</a:t>
            </a:r>
            <a:r>
              <a:rPr lang="en-US" cap="small" dirty="0" smtClean="0"/>
              <a:t>cout troop</a:t>
            </a:r>
            <a:r>
              <a:rPr lang="en-US" cap="small" dirty="0" smtClean="0"/>
              <a:t>. </a:t>
            </a:r>
            <a:endParaRPr lang="en-US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</a:t>
            </a:r>
            <a:r>
              <a:rPr lang="en-US" b="1" dirty="0" smtClean="0"/>
              <a:t>IS A PLAN IMPORTANT?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09999"/>
          </a:xfrm>
        </p:spPr>
        <p:txBody>
          <a:bodyPr/>
          <a:lstStyle/>
          <a:p>
            <a:r>
              <a:rPr lang="en-US" sz="2400" cap="small" dirty="0"/>
              <a:t>Almost all t</a:t>
            </a:r>
            <a:r>
              <a:rPr lang="en-US" sz="2400" cap="small" dirty="0" smtClean="0"/>
              <a:t>roop recruits </a:t>
            </a:r>
            <a:r>
              <a:rPr lang="en-US" sz="2400" cap="small" dirty="0"/>
              <a:t>are </a:t>
            </a:r>
            <a:r>
              <a:rPr lang="en-US" sz="2400" cap="small" dirty="0" smtClean="0"/>
              <a:t>former webelos</a:t>
            </a:r>
            <a:r>
              <a:rPr lang="en-US" sz="2400" cap="small" dirty="0"/>
              <a:t>.</a:t>
            </a:r>
          </a:p>
          <a:p>
            <a:r>
              <a:rPr lang="en-US" sz="2400" cap="small" dirty="0"/>
              <a:t>You can’t assume where they are coming from and whether or not they are interested in joining.</a:t>
            </a:r>
          </a:p>
          <a:p>
            <a:pPr lvl="1"/>
            <a:r>
              <a:rPr lang="en-US" sz="2000" cap="small" dirty="0"/>
              <a:t>Some will be a “sure thing”, but not all</a:t>
            </a:r>
          </a:p>
          <a:p>
            <a:r>
              <a:rPr lang="en-US" sz="2400" cap="small" dirty="0"/>
              <a:t>You need to be sure that the </a:t>
            </a:r>
            <a:r>
              <a:rPr lang="en-US" sz="2400" cap="small" dirty="0" smtClean="0"/>
              <a:t>webelos </a:t>
            </a:r>
            <a:r>
              <a:rPr lang="en-US" sz="2400" cap="small" dirty="0"/>
              <a:t>parents help their son make an informed decision about whether </a:t>
            </a:r>
            <a:r>
              <a:rPr lang="en-US" sz="2400" cap="small" dirty="0" smtClean="0"/>
              <a:t>they will continue and if so </a:t>
            </a:r>
            <a:r>
              <a:rPr lang="en-US" sz="2400" cap="small" dirty="0"/>
              <a:t>where they join.</a:t>
            </a:r>
          </a:p>
          <a:p>
            <a:pPr lvl="1"/>
            <a:r>
              <a:rPr lang="en-US" sz="2000" cap="small" dirty="0"/>
              <a:t>There are many misconceptions about </a:t>
            </a:r>
            <a:r>
              <a:rPr lang="en-US" sz="2000" cap="small" dirty="0" smtClean="0"/>
              <a:t>joining a Troop</a:t>
            </a:r>
          </a:p>
          <a:p>
            <a:pPr lvl="2"/>
            <a:r>
              <a:rPr lang="en-US" sz="1800" cap="small" dirty="0" smtClean="0"/>
              <a:t>Webelos are </a:t>
            </a:r>
            <a:r>
              <a:rPr lang="en-US" sz="1800" b="1" u="sng" cap="small" dirty="0" smtClean="0"/>
              <a:t>NOT</a:t>
            </a:r>
            <a:r>
              <a:rPr lang="en-US" sz="1800" cap="small" dirty="0" smtClean="0"/>
              <a:t> required to transition to their chartered/affiliated troop</a:t>
            </a:r>
          </a:p>
          <a:p>
            <a:pPr lvl="2"/>
            <a:r>
              <a:rPr lang="en-US" sz="1800" cap="small" dirty="0"/>
              <a:t>Choosing the right </a:t>
            </a:r>
            <a:r>
              <a:rPr lang="en-US" sz="1800" cap="small" dirty="0" smtClean="0"/>
              <a:t>boy </a:t>
            </a:r>
            <a:r>
              <a:rPr lang="en-US" sz="1800" cap="small" dirty="0"/>
              <a:t>s</a:t>
            </a:r>
            <a:r>
              <a:rPr lang="en-US" sz="1800" cap="small" dirty="0" smtClean="0"/>
              <a:t>cout </a:t>
            </a:r>
            <a:r>
              <a:rPr lang="en-US" sz="1800" cap="small" dirty="0"/>
              <a:t>troop </a:t>
            </a:r>
            <a:r>
              <a:rPr lang="en-US" sz="1800" cap="small" dirty="0" smtClean="0"/>
              <a:t>is </a:t>
            </a:r>
            <a:r>
              <a:rPr lang="en-US" sz="1800" cap="small" dirty="0"/>
              <a:t>an individual </a:t>
            </a:r>
            <a:r>
              <a:rPr lang="en-US" sz="1800" cap="small" dirty="0" smtClean="0"/>
              <a:t>decision &amp; is encouraged. </a:t>
            </a:r>
            <a:endParaRPr lang="en-US" sz="1800" cap="small" dirty="0"/>
          </a:p>
          <a:p>
            <a:r>
              <a:rPr lang="en-US" sz="2400" cap="small" dirty="0"/>
              <a:t>The </a:t>
            </a:r>
            <a:r>
              <a:rPr lang="en-US" sz="2400" cap="small" dirty="0" smtClean="0"/>
              <a:t>webelos </a:t>
            </a:r>
            <a:r>
              <a:rPr lang="en-US" sz="2400" cap="small" dirty="0"/>
              <a:t>and their parents need to be </a:t>
            </a:r>
            <a:r>
              <a:rPr lang="en-US" sz="2400" cap="small" dirty="0" smtClean="0"/>
              <a:t>                          prepared to </a:t>
            </a:r>
            <a:r>
              <a:rPr lang="en-US" sz="2400" cap="small" dirty="0"/>
              <a:t>transition into </a:t>
            </a:r>
            <a:r>
              <a:rPr lang="en-US" sz="2400" cap="small" dirty="0" smtClean="0"/>
              <a:t>boy scouting.</a:t>
            </a:r>
          </a:p>
        </p:txBody>
      </p:sp>
    </p:spTree>
    <p:extLst>
      <p:ext uri="{BB962C8B-B14F-4D97-AF65-F5344CB8AC3E}">
        <p14:creationId xmlns:p14="http://schemas.microsoft.com/office/powerpoint/2010/main" val="25942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KNOW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809999"/>
          </a:xfrm>
        </p:spPr>
        <p:txBody>
          <a:bodyPr/>
          <a:lstStyle/>
          <a:p>
            <a:r>
              <a:rPr lang="en-US" sz="2400" b="1" cap="small" dirty="0" smtClean="0"/>
              <a:t>Not all Troops are the same</a:t>
            </a:r>
          </a:p>
          <a:p>
            <a:pPr lvl="1"/>
            <a:r>
              <a:rPr lang="en-US" sz="2000" cap="small" dirty="0" smtClean="0"/>
              <a:t>Focus</a:t>
            </a:r>
          </a:p>
          <a:p>
            <a:pPr lvl="1"/>
            <a:r>
              <a:rPr lang="en-US" sz="2000" cap="small" dirty="0" smtClean="0"/>
              <a:t>Meeting dates/time</a:t>
            </a:r>
          </a:p>
          <a:p>
            <a:pPr lvl="1"/>
            <a:r>
              <a:rPr lang="en-US" sz="2000" cap="small" dirty="0" smtClean="0"/>
              <a:t>Troop size</a:t>
            </a:r>
          </a:p>
          <a:p>
            <a:pPr lvl="1"/>
            <a:r>
              <a:rPr lang="en-US" sz="2000" cap="small" dirty="0" smtClean="0"/>
              <a:t>Advancement</a:t>
            </a:r>
          </a:p>
          <a:p>
            <a:pPr lvl="1"/>
            <a:r>
              <a:rPr lang="en-US" sz="2000" cap="small" dirty="0" smtClean="0"/>
              <a:t>Types of activities</a:t>
            </a:r>
          </a:p>
          <a:p>
            <a:pPr lvl="1"/>
            <a:r>
              <a:rPr lang="en-US" sz="2000" cap="small" dirty="0" smtClean="0"/>
              <a:t>Parental involvement</a:t>
            </a:r>
          </a:p>
          <a:p>
            <a:pPr lvl="1"/>
            <a:r>
              <a:rPr lang="en-US" sz="2000" cap="small" dirty="0" smtClean="0"/>
              <a:t>Leadership</a:t>
            </a:r>
          </a:p>
          <a:p>
            <a:r>
              <a:rPr lang="en-US" sz="2400" b="1" cap="small" dirty="0"/>
              <a:t>Not all </a:t>
            </a:r>
            <a:r>
              <a:rPr lang="en-US" sz="2400" b="1" cap="small" dirty="0" smtClean="0"/>
              <a:t>scouts/parents </a:t>
            </a:r>
            <a:r>
              <a:rPr lang="en-US" sz="2400" b="1" cap="small" dirty="0"/>
              <a:t>needs are the </a:t>
            </a:r>
            <a:r>
              <a:rPr lang="en-US" sz="2400" b="1" cap="small" dirty="0" smtClean="0"/>
              <a:t>same</a:t>
            </a:r>
          </a:p>
          <a:p>
            <a:pPr lvl="1"/>
            <a:r>
              <a:rPr lang="en-US" sz="2000" cap="small" dirty="0" smtClean="0"/>
              <a:t>What type of program will engage them?</a:t>
            </a:r>
          </a:p>
          <a:p>
            <a:pPr lvl="1"/>
            <a:r>
              <a:rPr lang="en-US" sz="2000" cap="small" dirty="0" smtClean="0"/>
              <a:t>Competing activities</a:t>
            </a:r>
          </a:p>
          <a:p>
            <a:pPr lvl="1"/>
            <a:r>
              <a:rPr lang="en-US" sz="2000" cap="small" dirty="0" smtClean="0"/>
              <a:t>Leadership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CAN AGREE 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cap="small" dirty="0" smtClean="0"/>
              <a:t>IT IS OUR </a:t>
            </a:r>
            <a:r>
              <a:rPr lang="en-US" b="1" u="sng" cap="small" dirty="0" smtClean="0"/>
              <a:t>RESPONSIBILITY</a:t>
            </a:r>
            <a:r>
              <a:rPr lang="en-US" cap="small" dirty="0" smtClean="0"/>
              <a:t> TO RETAIN </a:t>
            </a:r>
            <a:r>
              <a:rPr lang="en-US" b="1" u="sng" cap="small" dirty="0" smtClean="0"/>
              <a:t>ALL</a:t>
            </a:r>
            <a:r>
              <a:rPr lang="en-US" cap="small" dirty="0" smtClean="0"/>
              <a:t> SCOUTS!</a:t>
            </a:r>
          </a:p>
          <a:p>
            <a:pPr marL="0" indent="0" algn="ctr">
              <a:buNone/>
            </a:pPr>
            <a:endParaRPr lang="en-US" cap="small" dirty="0"/>
          </a:p>
          <a:p>
            <a:pPr marL="0" indent="0" algn="ctr">
              <a:buNone/>
            </a:pPr>
            <a:r>
              <a:rPr lang="en-US" cap="small" dirty="0" smtClean="0"/>
              <a:t>OUR GOAL IS TO GIVE EVERY WEBELOS II SCOUT THE OPPORTUNITY TO CONTINUE IN SCOUTING; </a:t>
            </a:r>
            <a:r>
              <a:rPr lang="en-US" b="1" i="1" cap="small" dirty="0" smtClean="0"/>
              <a:t>IT SHOUD NOT MATTER WHAT TROOP THEY JOIN AS LONG AS THEY STAY IN SCOUTING!</a:t>
            </a:r>
            <a:endParaRPr lang="en-US" b="1" i="1" cap="small" dirty="0"/>
          </a:p>
        </p:txBody>
      </p:sp>
    </p:spTree>
    <p:extLst>
      <p:ext uri="{BB962C8B-B14F-4D97-AF65-F5344CB8AC3E}">
        <p14:creationId xmlns:p14="http://schemas.microsoft.com/office/powerpoint/2010/main" val="8887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small" dirty="0" smtClean="0"/>
              <a:t>Scoutmaster / </a:t>
            </a:r>
            <a:r>
              <a:rPr lang="en-US" cap="small" dirty="0" err="1" smtClean="0"/>
              <a:t>asm</a:t>
            </a:r>
            <a:r>
              <a:rPr lang="en-US" cap="small" dirty="0" smtClean="0"/>
              <a:t>-membership </a:t>
            </a:r>
            <a:r>
              <a:rPr lang="en-US" cap="small" dirty="0"/>
              <a:t>c</a:t>
            </a:r>
            <a:r>
              <a:rPr lang="en-US" cap="small" dirty="0" smtClean="0"/>
              <a:t>hair</a:t>
            </a:r>
            <a:endParaRPr lang="en-US" cap="small" dirty="0" smtClean="0"/>
          </a:p>
          <a:p>
            <a:r>
              <a:rPr lang="en-US" cap="small" dirty="0" smtClean="0"/>
              <a:t>Cubmaster / assistant Cubmaster-membership </a:t>
            </a:r>
            <a:r>
              <a:rPr lang="en-US" cap="small" dirty="0"/>
              <a:t>c</a:t>
            </a:r>
            <a:r>
              <a:rPr lang="en-US" cap="small" dirty="0" smtClean="0"/>
              <a:t>hair</a:t>
            </a:r>
            <a:endParaRPr lang="en-US" cap="small" dirty="0" smtClean="0"/>
          </a:p>
          <a:p>
            <a:r>
              <a:rPr lang="en-US" cap="small" dirty="0" smtClean="0"/>
              <a:t>Webelos </a:t>
            </a:r>
            <a:r>
              <a:rPr lang="en-US" cap="small" dirty="0" smtClean="0"/>
              <a:t>ii</a:t>
            </a:r>
            <a:r>
              <a:rPr lang="en-US" cap="small" dirty="0" smtClean="0"/>
              <a:t> </a:t>
            </a:r>
            <a:r>
              <a:rPr lang="en-US" cap="small" dirty="0"/>
              <a:t>d</a:t>
            </a:r>
            <a:r>
              <a:rPr lang="en-US" cap="small" dirty="0" smtClean="0"/>
              <a:t>en </a:t>
            </a:r>
            <a:r>
              <a:rPr lang="en-US" cap="small" dirty="0"/>
              <a:t>l</a:t>
            </a:r>
            <a:r>
              <a:rPr lang="en-US" cap="small" dirty="0" smtClean="0"/>
              <a:t>eader</a:t>
            </a:r>
          </a:p>
          <a:p>
            <a:r>
              <a:rPr lang="en-US" cap="small" dirty="0" smtClean="0"/>
              <a:t>Parents &amp; </a:t>
            </a:r>
            <a:r>
              <a:rPr lang="en-US" cap="small" dirty="0"/>
              <a:t>s</a:t>
            </a:r>
            <a:r>
              <a:rPr lang="en-US" cap="small" dirty="0" smtClean="0"/>
              <a:t>couts</a:t>
            </a:r>
            <a:endParaRPr lang="en-US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/>
          <a:lstStyle/>
          <a:p>
            <a:r>
              <a:rPr lang="en-US" b="1" cap="small" dirty="0" smtClean="0"/>
              <a:t>Scoutmaster /ASM-Membership Chair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09999"/>
          </a:xfrm>
        </p:spPr>
        <p:txBody>
          <a:bodyPr/>
          <a:lstStyle/>
          <a:p>
            <a:r>
              <a:rPr lang="en-US" sz="2400" cap="small" dirty="0" smtClean="0"/>
              <a:t>Appoint </a:t>
            </a:r>
            <a:r>
              <a:rPr lang="en-US" sz="2400" cap="small" dirty="0" smtClean="0"/>
              <a:t>a liaison</a:t>
            </a:r>
            <a:endParaRPr lang="en-US" sz="2400" cap="small" dirty="0"/>
          </a:p>
          <a:p>
            <a:r>
              <a:rPr lang="en-US" sz="2400" cap="small" dirty="0" smtClean="0"/>
              <a:t>Establish connection with packs in your area</a:t>
            </a:r>
          </a:p>
          <a:p>
            <a:r>
              <a:rPr lang="en-US" sz="2400" cap="small" dirty="0" smtClean="0"/>
              <a:t>Recruit and train </a:t>
            </a:r>
            <a:r>
              <a:rPr lang="en-US" sz="2400" cap="small" dirty="0"/>
              <a:t>d</a:t>
            </a:r>
            <a:r>
              <a:rPr lang="en-US" sz="2400" cap="small" dirty="0" smtClean="0"/>
              <a:t>en </a:t>
            </a:r>
            <a:r>
              <a:rPr lang="en-US" sz="2400" cap="small" dirty="0"/>
              <a:t>c</a:t>
            </a:r>
            <a:r>
              <a:rPr lang="en-US" sz="2400" cap="small" dirty="0" smtClean="0"/>
              <a:t>hiefs; encourage </a:t>
            </a:r>
            <a:r>
              <a:rPr lang="en-US" sz="2400" cap="small" dirty="0" smtClean="0"/>
              <a:t>packs to use </a:t>
            </a:r>
            <a:r>
              <a:rPr lang="en-US" sz="2400" cap="small" dirty="0" smtClean="0"/>
              <a:t>den </a:t>
            </a:r>
            <a:r>
              <a:rPr lang="en-US" sz="2400" cap="small" dirty="0" smtClean="0"/>
              <a:t>c</a:t>
            </a:r>
            <a:r>
              <a:rPr lang="en-US" sz="2400" cap="small" dirty="0" smtClean="0"/>
              <a:t>hiefs</a:t>
            </a:r>
            <a:endParaRPr lang="en-US" sz="2400" cap="small" dirty="0" smtClean="0"/>
          </a:p>
          <a:p>
            <a:r>
              <a:rPr lang="en-US" sz="2400" cap="small" dirty="0" smtClean="0"/>
              <a:t>Host </a:t>
            </a:r>
            <a:r>
              <a:rPr lang="en-US" sz="2400" cap="small" dirty="0"/>
              <a:t>w</a:t>
            </a:r>
            <a:r>
              <a:rPr lang="en-US" sz="2400" cap="small" dirty="0" smtClean="0"/>
              <a:t>ebelos </a:t>
            </a:r>
            <a:r>
              <a:rPr lang="en-US" sz="2400" cap="small" dirty="0" smtClean="0"/>
              <a:t>ii</a:t>
            </a:r>
            <a:r>
              <a:rPr lang="en-US" sz="2400" cap="small" dirty="0" smtClean="0"/>
              <a:t> </a:t>
            </a:r>
            <a:r>
              <a:rPr lang="en-US" sz="2400" cap="small" dirty="0" smtClean="0"/>
              <a:t>at troop meeting, activities, events, campouts</a:t>
            </a:r>
          </a:p>
          <a:p>
            <a:r>
              <a:rPr lang="en-US" sz="2400" cap="small" dirty="0" smtClean="0"/>
              <a:t>Keep </a:t>
            </a:r>
            <a:r>
              <a:rPr lang="en-US" sz="2400" cap="small" dirty="0"/>
              <a:t>in touch with the </a:t>
            </a:r>
            <a:r>
              <a:rPr lang="en-US" sz="2400" cap="small" dirty="0" smtClean="0"/>
              <a:t>pack </a:t>
            </a:r>
            <a:r>
              <a:rPr lang="en-US" sz="2400" cap="small" dirty="0"/>
              <a:t>leaders and parents all year </a:t>
            </a:r>
            <a:r>
              <a:rPr lang="en-US" sz="2400" cap="small" dirty="0" smtClean="0"/>
              <a:t>long</a:t>
            </a:r>
          </a:p>
          <a:p>
            <a:pPr lvl="1"/>
            <a:r>
              <a:rPr lang="en-US" sz="2400" cap="small" dirty="0" smtClean="0"/>
              <a:t>new AOL requirements require us to build into our troop program opportunities for the webelos ii scouts to meet these requirements</a:t>
            </a:r>
            <a:endParaRPr lang="en-US" sz="2400" cap="small" dirty="0"/>
          </a:p>
          <a:p>
            <a:r>
              <a:rPr lang="en-US" sz="2400" cap="small" dirty="0" smtClean="0"/>
              <a:t>Help </a:t>
            </a:r>
            <a:r>
              <a:rPr lang="en-US" sz="2400" cap="small" dirty="0"/>
              <a:t>c</a:t>
            </a:r>
            <a:r>
              <a:rPr lang="en-US" sz="2400" cap="small" dirty="0" smtClean="0"/>
              <a:t>ubmasters </a:t>
            </a:r>
            <a:r>
              <a:rPr lang="en-US" sz="2400" cap="small" dirty="0" smtClean="0"/>
              <a:t>plan cross-over ceremonies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14400"/>
          </a:xfrm>
        </p:spPr>
        <p:txBody>
          <a:bodyPr/>
          <a:lstStyle/>
          <a:p>
            <a:pPr algn="l"/>
            <a:r>
              <a:rPr lang="en-US" sz="4000" b="1" dirty="0" smtClean="0"/>
              <a:t>CUBMASTER &amp; PACK MEMBERSHIP CHAIR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cap="small" dirty="0"/>
              <a:t>Appoint a l</a:t>
            </a:r>
            <a:r>
              <a:rPr lang="en-US" sz="2400" cap="small" dirty="0" smtClean="0"/>
              <a:t>iaison</a:t>
            </a:r>
            <a:endParaRPr lang="en-US" sz="2400" cap="small" dirty="0" smtClean="0"/>
          </a:p>
          <a:p>
            <a:r>
              <a:rPr lang="en-US" sz="2400" cap="small" dirty="0" smtClean="0"/>
              <a:t>Motivate </a:t>
            </a:r>
            <a:r>
              <a:rPr lang="en-US" sz="2400" cap="small" dirty="0"/>
              <a:t>w</a:t>
            </a:r>
            <a:r>
              <a:rPr lang="en-US" sz="2400" cap="small" dirty="0" smtClean="0"/>
              <a:t>ebelos </a:t>
            </a:r>
            <a:r>
              <a:rPr lang="en-US" sz="2400" cap="small" dirty="0" smtClean="0"/>
              <a:t>ii</a:t>
            </a:r>
            <a:r>
              <a:rPr lang="en-US" sz="2400" cap="small" dirty="0" smtClean="0"/>
              <a:t> </a:t>
            </a:r>
            <a:r>
              <a:rPr lang="en-US" sz="2400" cap="small" dirty="0"/>
              <a:t>l</a:t>
            </a:r>
            <a:r>
              <a:rPr lang="en-US" sz="2400" cap="small" dirty="0" smtClean="0"/>
              <a:t>eaders </a:t>
            </a:r>
            <a:r>
              <a:rPr lang="en-US" sz="2400" cap="small" dirty="0" smtClean="0"/>
              <a:t>to ensure </a:t>
            </a:r>
            <a:r>
              <a:rPr lang="en-US" sz="2400" cap="small" dirty="0" smtClean="0"/>
              <a:t>webelos cross-over</a:t>
            </a:r>
            <a:endParaRPr lang="en-US" sz="2400" cap="small" dirty="0" smtClean="0"/>
          </a:p>
          <a:p>
            <a:r>
              <a:rPr lang="en-US" sz="2400" cap="small" dirty="0" smtClean="0"/>
              <a:t>Develop working relationship with </a:t>
            </a:r>
            <a:r>
              <a:rPr lang="en-US" sz="2400" cap="small" dirty="0" smtClean="0"/>
              <a:t>troops </a:t>
            </a:r>
            <a:r>
              <a:rPr lang="en-US" sz="2400" cap="small" dirty="0" smtClean="0"/>
              <a:t>in area</a:t>
            </a:r>
          </a:p>
          <a:p>
            <a:r>
              <a:rPr lang="en-US" sz="2400" cap="small" dirty="0" smtClean="0"/>
              <a:t>Coordinate with </a:t>
            </a:r>
            <a:r>
              <a:rPr lang="en-US" sz="2400" cap="small" dirty="0" smtClean="0"/>
              <a:t>scoutmasters </a:t>
            </a:r>
            <a:r>
              <a:rPr lang="en-US" sz="2400" cap="small" dirty="0" smtClean="0"/>
              <a:t>for assignment of </a:t>
            </a:r>
            <a:r>
              <a:rPr lang="en-US" sz="2400" cap="small" dirty="0" smtClean="0"/>
              <a:t>den </a:t>
            </a:r>
            <a:r>
              <a:rPr lang="en-US" sz="2400" cap="small" dirty="0" smtClean="0"/>
              <a:t>c</a:t>
            </a:r>
            <a:r>
              <a:rPr lang="en-US" sz="2400" cap="small" dirty="0" smtClean="0"/>
              <a:t>hiefs</a:t>
            </a:r>
            <a:endParaRPr lang="en-US" sz="2400" cap="small" dirty="0" smtClean="0"/>
          </a:p>
          <a:p>
            <a:r>
              <a:rPr lang="en-US" sz="2400" cap="small" dirty="0" smtClean="0"/>
              <a:t>Coordinate with </a:t>
            </a:r>
            <a:r>
              <a:rPr lang="en-US" sz="2400" cap="small" dirty="0" smtClean="0"/>
              <a:t>scoutmaster </a:t>
            </a:r>
            <a:r>
              <a:rPr lang="en-US" sz="2400" cap="small" dirty="0" smtClean="0"/>
              <a:t>for </a:t>
            </a:r>
            <a:r>
              <a:rPr lang="en-US" sz="2400" cap="small" dirty="0" smtClean="0"/>
              <a:t>webelos </a:t>
            </a:r>
            <a:r>
              <a:rPr lang="en-US" sz="2400" cap="small" dirty="0" smtClean="0"/>
              <a:t>overnight activities and </a:t>
            </a:r>
            <a:r>
              <a:rPr lang="en-US" sz="2400" cap="small" dirty="0" smtClean="0"/>
              <a:t>troop </a:t>
            </a:r>
            <a:r>
              <a:rPr lang="en-US" sz="2400" cap="small" dirty="0" smtClean="0"/>
              <a:t>meeting visits</a:t>
            </a:r>
          </a:p>
          <a:p>
            <a:r>
              <a:rPr lang="en-US" sz="2400" cap="small" dirty="0" smtClean="0"/>
              <a:t>Invite troops in area to attend and participate in special </a:t>
            </a:r>
            <a:r>
              <a:rPr lang="en-US" sz="2400" cap="small" dirty="0"/>
              <a:t>p</a:t>
            </a:r>
            <a:r>
              <a:rPr lang="en-US" sz="2400" cap="small" dirty="0" smtClean="0"/>
              <a:t>ack </a:t>
            </a:r>
            <a:r>
              <a:rPr lang="en-US" sz="2400" cap="small" dirty="0" smtClean="0"/>
              <a:t>events</a:t>
            </a:r>
          </a:p>
          <a:p>
            <a:r>
              <a:rPr lang="en-US" sz="2400" cap="small" dirty="0" smtClean="0"/>
              <a:t>Encourage </a:t>
            </a:r>
            <a:r>
              <a:rPr lang="en-US" sz="2400" cap="small" dirty="0" smtClean="0"/>
              <a:t>webelos ii </a:t>
            </a:r>
            <a:r>
              <a:rPr lang="en-US" sz="2400" cap="small" dirty="0"/>
              <a:t>l</a:t>
            </a:r>
            <a:r>
              <a:rPr lang="en-US" sz="2400" cap="small" dirty="0" smtClean="0"/>
              <a:t>eaders </a:t>
            </a:r>
            <a:r>
              <a:rPr lang="en-US" sz="2400" cap="small" dirty="0" smtClean="0"/>
              <a:t>to cross to </a:t>
            </a:r>
            <a:r>
              <a:rPr lang="en-US" sz="2400" cap="small" dirty="0" smtClean="0"/>
              <a:t>troop </a:t>
            </a:r>
            <a:r>
              <a:rPr lang="en-US" sz="2400" cap="small" dirty="0"/>
              <a:t>l</a:t>
            </a:r>
            <a:r>
              <a:rPr lang="en-US" sz="2400" cap="small" dirty="0" smtClean="0"/>
              <a:t>eadership </a:t>
            </a:r>
            <a:r>
              <a:rPr lang="en-US" sz="2400" cap="small" dirty="0" smtClean="0"/>
              <a:t>roles</a:t>
            </a:r>
          </a:p>
          <a:p>
            <a:r>
              <a:rPr lang="en-US" sz="2400" cap="small" dirty="0" smtClean="0"/>
              <a:t>Plan </a:t>
            </a:r>
            <a:r>
              <a:rPr lang="en-US" sz="2400" cap="small" dirty="0" smtClean="0"/>
              <a:t>cross-over</a:t>
            </a:r>
            <a:endParaRPr lang="en-US" sz="2400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WEBELOS II DEN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cap="small" dirty="0" smtClean="0"/>
              <a:t>Be enthusiastic about the transition to </a:t>
            </a:r>
            <a:r>
              <a:rPr lang="en-US" sz="2400" cap="small" dirty="0"/>
              <a:t>b</a:t>
            </a:r>
            <a:r>
              <a:rPr lang="en-US" sz="2400" cap="small" dirty="0" smtClean="0"/>
              <a:t>oy scouts</a:t>
            </a:r>
            <a:endParaRPr lang="en-US" sz="2400" cap="small" dirty="0" smtClean="0"/>
          </a:p>
          <a:p>
            <a:r>
              <a:rPr lang="en-US" sz="2400" cap="small" dirty="0" smtClean="0"/>
              <a:t>Speak to your </a:t>
            </a:r>
            <a:r>
              <a:rPr lang="en-US" sz="2400" cap="small" dirty="0" smtClean="0"/>
              <a:t>webelos ii </a:t>
            </a:r>
            <a:r>
              <a:rPr lang="en-US" sz="2400" cap="small" dirty="0" smtClean="0"/>
              <a:t>and their parents in </a:t>
            </a:r>
            <a:r>
              <a:rPr lang="en-US" sz="2400" cap="small" dirty="0" smtClean="0"/>
              <a:t>September </a:t>
            </a:r>
            <a:r>
              <a:rPr lang="en-US" sz="2400" cap="small" dirty="0" smtClean="0"/>
              <a:t>about troop visits  </a:t>
            </a:r>
          </a:p>
          <a:p>
            <a:r>
              <a:rPr lang="en-US" sz="2400" cap="small" dirty="0" smtClean="0"/>
              <a:t>Ensure that parents of w</a:t>
            </a:r>
            <a:r>
              <a:rPr lang="en-US" sz="2400" cap="small" dirty="0" smtClean="0"/>
              <a:t>ebelos </a:t>
            </a:r>
            <a:r>
              <a:rPr lang="en-US" sz="2400" cap="small" dirty="0" smtClean="0"/>
              <a:t>ii</a:t>
            </a:r>
            <a:r>
              <a:rPr lang="en-US" sz="2400" cap="small" dirty="0" smtClean="0"/>
              <a:t> </a:t>
            </a:r>
            <a:r>
              <a:rPr lang="en-US" sz="2400" cap="small" dirty="0" smtClean="0"/>
              <a:t>understand that they are welcome and encouraged to participate in the troop their son chooses  </a:t>
            </a:r>
          </a:p>
          <a:p>
            <a:r>
              <a:rPr lang="en-US" sz="2400" cap="small" dirty="0" smtClean="0"/>
              <a:t>Explain the differences between </a:t>
            </a:r>
            <a:r>
              <a:rPr lang="en-US" sz="2400" cap="small" dirty="0" smtClean="0"/>
              <a:t>boy </a:t>
            </a:r>
            <a:r>
              <a:rPr lang="en-US" sz="2400" cap="small" dirty="0" smtClean="0"/>
              <a:t>s</a:t>
            </a:r>
            <a:r>
              <a:rPr lang="en-US" sz="2400" cap="small" dirty="0" smtClean="0"/>
              <a:t>couts </a:t>
            </a:r>
            <a:r>
              <a:rPr lang="en-US" sz="2400" cap="small" dirty="0" smtClean="0"/>
              <a:t>and </a:t>
            </a:r>
            <a:r>
              <a:rPr lang="en-US" sz="2400" cap="small" dirty="0"/>
              <a:t>c</a:t>
            </a:r>
            <a:r>
              <a:rPr lang="en-US" sz="2400" cap="small" dirty="0" smtClean="0"/>
              <a:t>ub </a:t>
            </a:r>
            <a:r>
              <a:rPr lang="en-US" sz="2400" cap="small" dirty="0"/>
              <a:t>s</a:t>
            </a:r>
            <a:r>
              <a:rPr lang="en-US" sz="2400" cap="small" dirty="0" smtClean="0"/>
              <a:t>couts </a:t>
            </a:r>
            <a:r>
              <a:rPr lang="en-US" sz="2400" cap="small" dirty="0" smtClean="0"/>
              <a:t>and the different roles of parents</a:t>
            </a:r>
          </a:p>
          <a:p>
            <a:r>
              <a:rPr lang="en-US" sz="2400" cap="small" dirty="0" smtClean="0"/>
              <a:t>Ensure that every </a:t>
            </a:r>
            <a:r>
              <a:rPr lang="en-US" sz="2400" cap="small" dirty="0" smtClean="0"/>
              <a:t>webelos ii </a:t>
            </a:r>
            <a:r>
              <a:rPr lang="en-US" sz="2400" cap="small" dirty="0" smtClean="0"/>
              <a:t>receives an invitation to join one or more </a:t>
            </a:r>
            <a:r>
              <a:rPr lang="en-US" sz="2400" cap="small" dirty="0" smtClean="0"/>
              <a:t>troops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1450</Words>
  <Application>Microsoft Office PowerPoint</Application>
  <PresentationFormat>On-screen Show (4:3)</PresentationFormat>
  <Paragraphs>188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 WEBELOS TO SCOUT  TRANSITION PLAN  </vt:lpstr>
      <vt:lpstr>WHY DO WE NEED A PLAN?</vt:lpstr>
      <vt:lpstr>WHY IS A PLAN IMPORTANT?</vt:lpstr>
      <vt:lpstr>WHAT WE KNOW IS…</vt:lpstr>
      <vt:lpstr>WHAT WE CAN AGREE ON</vt:lpstr>
      <vt:lpstr>SPECIFIC RESPONSIBILITIES</vt:lpstr>
      <vt:lpstr>Scoutmaster /ASM-Membership Chair</vt:lpstr>
      <vt:lpstr>CUBMASTER &amp; PACK MEMBERSHIP CHAIR</vt:lpstr>
      <vt:lpstr>WEBELOS II DEN LEADERS</vt:lpstr>
      <vt:lpstr>PARENTS &amp; SCOUTS</vt:lpstr>
      <vt:lpstr>SELL YOUR TROOP</vt:lpstr>
      <vt:lpstr>SELL YOUR TROOP</vt:lpstr>
      <vt:lpstr>TIMELINE</vt:lpstr>
      <vt:lpstr>TIMELINE</vt:lpstr>
      <vt:lpstr>TIMELINE</vt:lpstr>
      <vt:lpstr>AFTER THE TRANSITION</vt:lpstr>
      <vt:lpstr>Summary</vt:lpstr>
      <vt:lpstr>PowerPoint Presentation</vt:lpstr>
    </vt:vector>
  </TitlesOfParts>
  <Company>Boy Scouts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dakinn</dc:creator>
  <cp:lastModifiedBy>%username%</cp:lastModifiedBy>
  <cp:revision>196</cp:revision>
  <dcterms:created xsi:type="dcterms:W3CDTF">2010-11-03T21:03:51Z</dcterms:created>
  <dcterms:modified xsi:type="dcterms:W3CDTF">2016-03-08T20:52:17Z</dcterms:modified>
</cp:coreProperties>
</file>