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hgIKToW/8N20PYq3Klst5JEyQGq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3" name="Google Shape;103;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6"/>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6250"/>
          <a:stretch/>
        </p:blipFill>
        <p:spPr>
          <a:xfrm>
            <a:off x="-35224" y="41500"/>
            <a:ext cx="12191999" cy="6858000"/>
          </a:xfrm>
          <a:prstGeom prst="rect">
            <a:avLst/>
          </a:prstGeom>
          <a:noFill/>
          <a:ln>
            <a:noFill/>
          </a:ln>
        </p:spPr>
      </p:pic>
      <p:sp>
        <p:nvSpPr>
          <p:cNvPr id="85" name="Google Shape;85;p1"/>
          <p:cNvSpPr txBox="1"/>
          <p:nvPr/>
        </p:nvSpPr>
        <p:spPr>
          <a:xfrm>
            <a:off x="3910818" y="1885071"/>
            <a:ext cx="2813539"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0" u="none" strike="noStrike" cap="none">
                <a:solidFill>
                  <a:schemeClr val="dk1"/>
                </a:solidFill>
                <a:highlight>
                  <a:srgbClr val="FFFF00"/>
                </a:highlight>
                <a:latin typeface="Calibri"/>
                <a:ea typeface="Calibri"/>
                <a:cs typeface="Calibri"/>
                <a:sym typeface="Calibri"/>
              </a:rPr>
              <a:t>To Import Scout Roster, click on Setup/Import Scouts Under Links on the left</a:t>
            </a:r>
            <a:endParaRPr/>
          </a:p>
        </p:txBody>
      </p:sp>
      <p:sp>
        <p:nvSpPr>
          <p:cNvPr id="86" name="Google Shape;86;p1"/>
          <p:cNvSpPr/>
          <p:nvPr/>
        </p:nvSpPr>
        <p:spPr>
          <a:xfrm>
            <a:off x="3140766" y="3570826"/>
            <a:ext cx="1020416" cy="403549"/>
          </a:xfrm>
          <a:prstGeom prst="leftArrow">
            <a:avLst>
              <a:gd name="adj1" fmla="val 50000"/>
              <a:gd name="adj2" fmla="val 50000"/>
            </a:avLst>
          </a:prstGeom>
          <a:solidFill>
            <a:srgbClr val="FF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7" name="Google Shape;87;p1"/>
          <p:cNvSpPr txBox="1"/>
          <p:nvPr/>
        </p:nvSpPr>
        <p:spPr>
          <a:xfrm>
            <a:off x="5420139" y="3570826"/>
            <a:ext cx="4320209" cy="31393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highlight>
                  <a:srgbClr val="FFFF00"/>
                </a:highlight>
                <a:latin typeface="Calibri"/>
                <a:ea typeface="Calibri"/>
                <a:cs typeface="Calibri"/>
                <a:sym typeface="Calibri"/>
              </a:rPr>
              <a:t>You will need to have an Excel Spreadsheet with  Council Name, District Name, Scouts First Name, Last Name, Unit Type, Unit Number and Email address in separate columns</a:t>
            </a:r>
            <a:r>
              <a:rPr lang="en-US" sz="1800" b="1">
                <a:solidFill>
                  <a:srgbClr val="FF0000"/>
                </a:solidFill>
                <a:highlight>
                  <a:srgbClr val="FFFF00"/>
                </a:highlight>
                <a:latin typeface="Calibri"/>
                <a:ea typeface="Calibri"/>
                <a:cs typeface="Calibri"/>
                <a:sym typeface="Calibri"/>
              </a:rPr>
              <a:t>.  A Scout must have a </a:t>
            </a:r>
            <a:r>
              <a:rPr lang="en-US" sz="1800" b="1" u="sng">
                <a:solidFill>
                  <a:srgbClr val="FF0000"/>
                </a:solidFill>
                <a:highlight>
                  <a:srgbClr val="FFFF00"/>
                </a:highlight>
                <a:latin typeface="Calibri"/>
                <a:ea typeface="Calibri"/>
                <a:cs typeface="Calibri"/>
                <a:sym typeface="Calibri"/>
              </a:rPr>
              <a:t>UNIQUE</a:t>
            </a:r>
            <a:r>
              <a:rPr lang="en-US" sz="1800" b="1">
                <a:solidFill>
                  <a:srgbClr val="FF0000"/>
                </a:solidFill>
                <a:highlight>
                  <a:srgbClr val="FFFF00"/>
                </a:highlight>
                <a:latin typeface="Calibri"/>
                <a:ea typeface="Calibri"/>
                <a:cs typeface="Calibri"/>
                <a:sym typeface="Calibri"/>
              </a:rPr>
              <a:t> email address, they cannot share an email with a Leader in the system or a Scout in another Unit.  If siblings are in same Unit they can share an account under one email.  Just list both Scout names in the First Name column.  Example:  Billy &amp; Jared.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graphicFrame>
        <p:nvGraphicFramePr>
          <p:cNvPr id="92" name="Google Shape;92;p2"/>
          <p:cNvGraphicFramePr/>
          <p:nvPr/>
        </p:nvGraphicFramePr>
        <p:xfrm>
          <a:off x="0" y="81900"/>
          <a:ext cx="12192000" cy="3803374"/>
        </p:xfrm>
        <a:graphic>
          <a:graphicData uri="http://schemas.openxmlformats.org/presentationml/2006/ole">
            <mc:AlternateContent xmlns:mc="http://schemas.openxmlformats.org/markup-compatibility/2006">
              <mc:Choice xmlns:v="urn:schemas-microsoft-com:vml" Requires="v">
                <p:oleObj r:id="rId3" imgW="12192000" imgH="3803374" progId="Excel.Sheet.12">
                  <p:embed/>
                </p:oleObj>
              </mc:Choice>
              <mc:Fallback>
                <p:oleObj r:id="rId3" imgW="12192000" imgH="3803374" progId="Excel.Sheet.12">
                  <p:embed/>
                  <p:pic>
                    <p:nvPicPr>
                      <p:cNvPr id="92" name="Google Shape;92;p2"/>
                      <p:cNvPicPr preferRelativeResize="0"/>
                      <p:nvPr/>
                    </p:nvPicPr>
                    <p:blipFill rotWithShape="1">
                      <a:blip r:embed="rId4">
                        <a:alphaModFix/>
                      </a:blip>
                      <a:srcRect/>
                      <a:stretch/>
                    </p:blipFill>
                    <p:spPr>
                      <a:xfrm>
                        <a:off x="0" y="81900"/>
                        <a:ext cx="12192000" cy="3803374"/>
                      </a:xfrm>
                      <a:prstGeom prst="rect">
                        <a:avLst/>
                      </a:prstGeom>
                      <a:noFill/>
                      <a:ln>
                        <a:noFill/>
                      </a:ln>
                    </p:spPr>
                  </p:pic>
                </p:oleObj>
              </mc:Fallback>
            </mc:AlternateContent>
          </a:graphicData>
        </a:graphic>
      </p:graphicFrame>
      <p:sp>
        <p:nvSpPr>
          <p:cNvPr id="93" name="Google Shape;93;p2"/>
          <p:cNvSpPr txBox="1"/>
          <p:nvPr/>
        </p:nvSpPr>
        <p:spPr>
          <a:xfrm>
            <a:off x="1973379" y="4317822"/>
            <a:ext cx="7209300" cy="861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500" b="1">
                <a:solidFill>
                  <a:schemeClr val="dk1"/>
                </a:solidFill>
                <a:highlight>
                  <a:srgbClr val="FFFF00"/>
                </a:highlight>
                <a:latin typeface="Calibri"/>
                <a:ea typeface="Calibri"/>
                <a:cs typeface="Calibri"/>
                <a:sym typeface="Calibri"/>
              </a:rPr>
              <a:t>All Columns must be populated with information shown above except phone #.  That is optional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3"/>
          <p:cNvPicPr preferRelativeResize="0"/>
          <p:nvPr/>
        </p:nvPicPr>
        <p:blipFill rotWithShape="1">
          <a:blip r:embed="rId3">
            <a:alphaModFix/>
          </a:blip>
          <a:srcRect t="9827" b="6234"/>
          <a:stretch/>
        </p:blipFill>
        <p:spPr>
          <a:xfrm>
            <a:off x="0" y="0"/>
            <a:ext cx="12192000" cy="6428936"/>
          </a:xfrm>
          <a:prstGeom prst="rect">
            <a:avLst/>
          </a:prstGeom>
          <a:solidFill>
            <a:srgbClr val="FF0000"/>
          </a:solidFill>
          <a:ln>
            <a:noFill/>
          </a:ln>
        </p:spPr>
      </p:pic>
      <p:sp>
        <p:nvSpPr>
          <p:cNvPr id="99" name="Google Shape;99;p3"/>
          <p:cNvSpPr/>
          <p:nvPr/>
        </p:nvSpPr>
        <p:spPr>
          <a:xfrm>
            <a:off x="4936740" y="1444691"/>
            <a:ext cx="484632" cy="978408"/>
          </a:xfrm>
          <a:prstGeom prst="upArrow">
            <a:avLst>
              <a:gd name="adj1" fmla="val 50000"/>
              <a:gd name="adj2" fmla="val 50000"/>
            </a:avLst>
          </a:prstGeom>
          <a:solidFill>
            <a:srgbClr val="FF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0" name="Google Shape;100;p3"/>
          <p:cNvSpPr txBox="1"/>
          <p:nvPr/>
        </p:nvSpPr>
        <p:spPr>
          <a:xfrm>
            <a:off x="5638799" y="2670313"/>
            <a:ext cx="233900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highlight>
                  <a:srgbClr val="FFFF00"/>
                </a:highlight>
                <a:latin typeface="Calibri"/>
                <a:ea typeface="Calibri"/>
                <a:cs typeface="Calibri"/>
                <a:sym typeface="Calibri"/>
              </a:rPr>
              <a:t>Click on Import Scouts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4"/>
          <p:cNvPicPr preferRelativeResize="0"/>
          <p:nvPr/>
        </p:nvPicPr>
        <p:blipFill rotWithShape="1">
          <a:blip r:embed="rId3">
            <a:alphaModFix/>
          </a:blip>
          <a:srcRect t="4491" b="5003"/>
          <a:stretch/>
        </p:blipFill>
        <p:spPr>
          <a:xfrm>
            <a:off x="0" y="0"/>
            <a:ext cx="12192000" cy="7230793"/>
          </a:xfrm>
          <a:prstGeom prst="rect">
            <a:avLst/>
          </a:prstGeom>
          <a:noFill/>
          <a:ln>
            <a:noFill/>
          </a:ln>
        </p:spPr>
      </p:pic>
      <p:sp>
        <p:nvSpPr>
          <p:cNvPr id="106" name="Google Shape;106;p4"/>
          <p:cNvSpPr txBox="1"/>
          <p:nvPr/>
        </p:nvSpPr>
        <p:spPr>
          <a:xfrm>
            <a:off x="7793502" y="2461846"/>
            <a:ext cx="3390313" cy="424731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highlight>
                  <a:srgbClr val="FFFF00"/>
                </a:highlight>
                <a:latin typeface="Calibri"/>
                <a:ea typeface="Calibri"/>
                <a:cs typeface="Calibri"/>
                <a:sym typeface="Calibri"/>
              </a:rPr>
              <a:t>Once you have your excel spreadsheet set up and you have clicked on Import the box to the left will come up.  Click on Browse to download your excel spreadsheet Roster of Scouts. Once Excel spreadsheet downloads, click on the box nest to First Row Has Headers.  Then click on each arrow down and select the correct column from your Excel spreadsheet, continue until all information is populated. This will open up at the bottom, UPLOAD.  Click on that to import.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5"/>
          <p:cNvPicPr preferRelativeResize="0"/>
          <p:nvPr/>
        </p:nvPicPr>
        <p:blipFill rotWithShape="1">
          <a:blip r:embed="rId3">
            <a:alphaModFix/>
          </a:blip>
          <a:srcRect t="9827" b="6234"/>
          <a:stretch/>
        </p:blipFill>
        <p:spPr>
          <a:xfrm>
            <a:off x="0" y="0"/>
            <a:ext cx="12192000" cy="6428936"/>
          </a:xfrm>
          <a:prstGeom prst="rect">
            <a:avLst/>
          </a:prstGeom>
          <a:solidFill>
            <a:srgbClr val="FF0000"/>
          </a:solidFill>
          <a:ln>
            <a:noFill/>
          </a:ln>
        </p:spPr>
      </p:pic>
      <p:sp>
        <p:nvSpPr>
          <p:cNvPr id="112" name="Google Shape;112;p5"/>
          <p:cNvSpPr txBox="1"/>
          <p:nvPr/>
        </p:nvSpPr>
        <p:spPr>
          <a:xfrm>
            <a:off x="4881489" y="2447778"/>
            <a:ext cx="3221502" cy="2031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highlight>
                  <a:srgbClr val="FFFF00"/>
                </a:highlight>
                <a:latin typeface="Calibri"/>
                <a:ea typeface="Calibri"/>
                <a:cs typeface="Calibri"/>
                <a:sym typeface="Calibri"/>
              </a:rPr>
              <a:t>Once your Scouts have been Imported, go back to your Dashboard.  Under Links click on Setup/Invite Scouts. This will take you to your Units Users so you can send sign-on links to all Scouts.  See next slide.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6"/>
          <p:cNvPicPr preferRelativeResize="0"/>
          <p:nvPr/>
        </p:nvPicPr>
        <p:blipFill rotWithShape="1">
          <a:blip r:embed="rId3">
            <a:alphaModFix/>
          </a:blip>
          <a:srcRect t="11015" r="11376" b="5590"/>
          <a:stretch/>
        </p:blipFill>
        <p:spPr>
          <a:xfrm>
            <a:off x="132522" y="0"/>
            <a:ext cx="12059478" cy="6738425"/>
          </a:xfrm>
          <a:prstGeom prst="rect">
            <a:avLst/>
          </a:prstGeom>
          <a:noFill/>
          <a:ln>
            <a:noFill/>
          </a:ln>
        </p:spPr>
      </p:pic>
      <p:sp>
        <p:nvSpPr>
          <p:cNvPr id="118" name="Google Shape;118;p6"/>
          <p:cNvSpPr txBox="1"/>
          <p:nvPr/>
        </p:nvSpPr>
        <p:spPr>
          <a:xfrm>
            <a:off x="8799443" y="2769704"/>
            <a:ext cx="2160105" cy="397031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dk1"/>
                </a:solidFill>
                <a:highlight>
                  <a:srgbClr val="FFFF00"/>
                </a:highlight>
                <a:latin typeface="Calibri"/>
                <a:ea typeface="Calibri"/>
                <a:cs typeface="Calibri"/>
                <a:sym typeface="Calibri"/>
              </a:rPr>
              <a:t>Click on Box to far left of TYPE.  This will check mark all your Scouts turning the box Blue with Checkmark in it.  You can uncheck any Leaders that have already been sent their link.  Click on “Send Sign-on Link, then click OK when Message Box comes up.</a:t>
            </a:r>
            <a:endParaRPr/>
          </a:p>
        </p:txBody>
      </p:sp>
      <p:sp>
        <p:nvSpPr>
          <p:cNvPr id="119" name="Google Shape;119;p6"/>
          <p:cNvSpPr/>
          <p:nvPr/>
        </p:nvSpPr>
        <p:spPr>
          <a:xfrm>
            <a:off x="1908313" y="1891284"/>
            <a:ext cx="978408" cy="484632"/>
          </a:xfrm>
          <a:prstGeom prst="rightArrow">
            <a:avLst>
              <a:gd name="adj1" fmla="val 50000"/>
              <a:gd name="adj2" fmla="val 50000"/>
            </a:avLst>
          </a:prstGeom>
          <a:solidFill>
            <a:srgbClr val="FF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20" name="Google Shape;120;p6"/>
          <p:cNvSpPr/>
          <p:nvPr/>
        </p:nvSpPr>
        <p:spPr>
          <a:xfrm>
            <a:off x="5512904" y="649356"/>
            <a:ext cx="484632" cy="978408"/>
          </a:xfrm>
          <a:prstGeom prst="downArrow">
            <a:avLst>
              <a:gd name="adj1" fmla="val 50000"/>
              <a:gd name="adj2" fmla="val 50000"/>
            </a:avLst>
          </a:prstGeom>
          <a:solidFill>
            <a:srgbClr val="FF0000"/>
          </a:solidFill>
          <a:ln w="12700" cap="flat" cmpd="sng">
            <a:solidFill>
              <a:srgbClr val="31538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2309629F32914FBE31925745690003" ma:contentTypeVersion="18" ma:contentTypeDescription="Create a new document." ma:contentTypeScope="" ma:versionID="441576d2b7d5cb5b59f93ae0189399ab">
  <xsd:schema xmlns:xsd="http://www.w3.org/2001/XMLSchema" xmlns:xs="http://www.w3.org/2001/XMLSchema" xmlns:p="http://schemas.microsoft.com/office/2006/metadata/properties" xmlns:ns2="7dbfe7b2-ac37-409b-ad42-9911c2a438e0" xmlns:ns3="2a281838-92a4-4a50-b702-7ba01c3ebd0e" targetNamespace="http://schemas.microsoft.com/office/2006/metadata/properties" ma:root="true" ma:fieldsID="74a3e215200e45128bcf72112baf157d" ns2:_="" ns3:_="">
    <xsd:import namespace="7dbfe7b2-ac37-409b-ad42-9911c2a438e0"/>
    <xsd:import namespace="2a281838-92a4-4a50-b702-7ba01c3ebd0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bfe7b2-ac37-409b-ad42-9911c2a438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79308d4-bde5-4dca-adcb-0162404f863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_Flow_SignoffStatus" ma:index="25"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a281838-92a4-4a50-b702-7ba01c3ebd0e"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67d7420-fc56-48d5-9471-5b6155009636}" ma:internalName="TaxCatchAll" ma:showField="CatchAllData" ma:web="2a281838-92a4-4a50-b702-7ba01c3ebd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a281838-92a4-4a50-b702-7ba01c3ebd0e" xsi:nil="true"/>
    <_Flow_SignoffStatus xmlns="7dbfe7b2-ac37-409b-ad42-9911c2a438e0" xsi:nil="true"/>
    <lcf76f155ced4ddcb4097134ff3c332f xmlns="7dbfe7b2-ac37-409b-ad42-9911c2a438e0">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563CF6B-FA76-48EE-82D0-C9D3EA9F35B0}"/>
</file>

<file path=customXml/itemProps2.xml><?xml version="1.0" encoding="utf-8"?>
<ds:datastoreItem xmlns:ds="http://schemas.openxmlformats.org/officeDocument/2006/customXml" ds:itemID="{5F3F4047-0517-4A95-8A32-B0657BC15AD0}"/>
</file>

<file path=customXml/itemProps3.xml><?xml version="1.0" encoding="utf-8"?>
<ds:datastoreItem xmlns:ds="http://schemas.openxmlformats.org/officeDocument/2006/customXml" ds:itemID="{9DAFAD1E-4205-4E15-8B65-8B631463A14A}"/>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Widescreen</PresentationFormat>
  <Paragraphs>7</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Theme</vt:lpstr>
      <vt:lpstr>Microsoft Excel Worksheet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Marketing2</dc:creator>
  <cp:lastModifiedBy>Laurie Sneed</cp:lastModifiedBy>
  <cp:revision>1</cp:revision>
  <dcterms:created xsi:type="dcterms:W3CDTF">2021-08-05T17:38:23Z</dcterms:created>
  <dcterms:modified xsi:type="dcterms:W3CDTF">2023-09-02T14:30:37Z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0x010100312309629F32914FBE31925745690003</vt:lpwstr>
  </property>
</Properties>
</file>