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3" r:id="rId20"/>
  </p:sldIdLst>
  <p:sldSz cx="10058400" cy="7772400"/>
  <p:notesSz cx="7010400" cy="9296400"/>
  <p:embeddedFontLst>
    <p:embeddedFont>
      <p:font typeface="Lato" panose="020F0502020204030203" pitchFamily="34" charset="0"/>
      <p:regular r:id="rId22"/>
      <p:bold r:id="rId23"/>
      <p:italic r:id="rId24"/>
      <p:boldItalic r:id="rId25"/>
    </p:embeddedFont>
    <p:embeddedFont>
      <p:font typeface="Roboto Black" panose="02000000000000000000" pitchFamily="2"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206"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Sneed" userId="b0c7f938-0607-4e76-b435-65099868c6aa" providerId="ADAL" clId="{82ADF779-B5F0-4064-AF62-62C2DD7E90D0}"/>
    <pc:docChg chg="modSld">
      <pc:chgData name="Laurie Sneed" userId="b0c7f938-0607-4e76-b435-65099868c6aa" providerId="ADAL" clId="{82ADF779-B5F0-4064-AF62-62C2DD7E90D0}" dt="2023-03-03T17:53:30.252" v="0" actId="20577"/>
      <pc:docMkLst>
        <pc:docMk/>
      </pc:docMkLst>
      <pc:sldChg chg="modSp mod">
        <pc:chgData name="Laurie Sneed" userId="b0c7f938-0607-4e76-b435-65099868c6aa" providerId="ADAL" clId="{82ADF779-B5F0-4064-AF62-62C2DD7E90D0}" dt="2023-03-03T17:53:30.252" v="0" actId="20577"/>
        <pc:sldMkLst>
          <pc:docMk/>
          <pc:sldMk cId="0" sldId="257"/>
        </pc:sldMkLst>
        <pc:spChg chg="mod">
          <ac:chgData name="Laurie Sneed" userId="b0c7f938-0607-4e76-b435-65099868c6aa" providerId="ADAL" clId="{82ADF779-B5F0-4064-AF62-62C2DD7E90D0}" dt="2023-03-03T17:53:30.252" v="0" actId="20577"/>
          <ac:spMkLst>
            <pc:docMk/>
            <pc:sldMk cId="0" sldId="257"/>
            <ac:spMk id="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42870" y="672482"/>
            <a:ext cx="9372900" cy="86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42870" y="1741518"/>
            <a:ext cx="9372900" cy="5162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900" cy="296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2"/>
            <a:ext cx="9372900" cy="1965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42879" y="1125136"/>
            <a:ext cx="9372900" cy="310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42870" y="4282678"/>
            <a:ext cx="9372900" cy="1197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42870" y="3250173"/>
            <a:ext cx="9372900" cy="127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900" cy="86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5315640" y="1741518"/>
            <a:ext cx="4399800" cy="51627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900" cy="86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400" cy="618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92050" y="1863464"/>
            <a:ext cx="4449600" cy="223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58"/>
            <a:ext cx="4220400" cy="5583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900" cy="865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42870" y="1741518"/>
            <a:ext cx="9372900" cy="5162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yl_httr5Q_KkbMOZHK1bP7BxmaIJCPhBvRwIixQ_FO4/edi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apple.com/guide/facetime/welcome/mac"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zoom.us/" TargetMode="External"/><Relationship Id="rId4" Type="http://schemas.openxmlformats.org/officeDocument/2006/relationships/hyperlink" Target="https://meet.google.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et.google.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www.evite.com/" TargetMode="External"/><Relationship Id="rId4" Type="http://schemas.openxmlformats.org/officeDocument/2006/relationships/hyperlink" Target="https://zoom.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youtube.com/watch?v=I5-dI74zx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ordering.campmasters.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hyperlink" Target="https://www.vistaprint.com/business-cards/standard/templat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docs.google.com/document/d/1yl_httr5Q_KkbMOZHK1bP7BxmaIJCPhBvRwIixQ_FO4/edit" TargetMode="External"/><Relationship Id="rId4" Type="http://schemas.openxmlformats.org/officeDocument/2006/relationships/hyperlink" Target="https://drive.google.com/drive/folders/1KEtN1KP6XS9s641M1ZHi-0Kkt31-iD6z?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0" y="3110587"/>
            <a:ext cx="10058400" cy="1562400"/>
          </a:xfrm>
          <a:prstGeom prst="rect">
            <a:avLst/>
          </a:prstGeom>
          <a:solidFill>
            <a:srgbClr val="614B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14"/>
          <p:cNvPicPr preferRelativeResize="0"/>
          <p:nvPr/>
        </p:nvPicPr>
        <p:blipFill rotWithShape="1">
          <a:blip r:embed="rId3">
            <a:alphaModFix/>
          </a:blip>
          <a:srcRect/>
          <a:stretch/>
        </p:blipFill>
        <p:spPr>
          <a:xfrm>
            <a:off x="5498441" y="255859"/>
            <a:ext cx="4559957" cy="3218801"/>
          </a:xfrm>
          <a:prstGeom prst="rect">
            <a:avLst/>
          </a:prstGeom>
          <a:noFill/>
          <a:ln>
            <a:noFill/>
          </a:ln>
        </p:spPr>
      </p:pic>
      <p:pic>
        <p:nvPicPr>
          <p:cNvPr id="62" name="Google Shape;62;p14"/>
          <p:cNvPicPr preferRelativeResize="0"/>
          <p:nvPr/>
        </p:nvPicPr>
        <p:blipFill rotWithShape="1">
          <a:blip r:embed="rId4">
            <a:alphaModFix/>
          </a:blip>
          <a:srcRect/>
          <a:stretch/>
        </p:blipFill>
        <p:spPr>
          <a:xfrm>
            <a:off x="0" y="255855"/>
            <a:ext cx="5250825" cy="3218800"/>
          </a:xfrm>
          <a:prstGeom prst="rect">
            <a:avLst/>
          </a:prstGeom>
          <a:noFill/>
          <a:ln>
            <a:noFill/>
          </a:ln>
        </p:spPr>
      </p:pic>
      <p:sp>
        <p:nvSpPr>
          <p:cNvPr id="63" name="Google Shape;63;p14"/>
          <p:cNvSpPr/>
          <p:nvPr/>
        </p:nvSpPr>
        <p:spPr>
          <a:xfrm>
            <a:off x="25" y="4610076"/>
            <a:ext cx="10058400" cy="3162300"/>
          </a:xfrm>
          <a:prstGeom prst="rect">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14"/>
          <p:cNvPicPr preferRelativeResize="0"/>
          <p:nvPr/>
        </p:nvPicPr>
        <p:blipFill rotWithShape="1">
          <a:blip r:embed="rId5">
            <a:alphaModFix/>
          </a:blip>
          <a:srcRect/>
          <a:stretch/>
        </p:blipFill>
        <p:spPr>
          <a:xfrm>
            <a:off x="4077083" y="6594660"/>
            <a:ext cx="1904243" cy="839226"/>
          </a:xfrm>
          <a:prstGeom prst="rect">
            <a:avLst/>
          </a:prstGeom>
          <a:noFill/>
          <a:ln>
            <a:noFill/>
          </a:ln>
        </p:spPr>
      </p:pic>
      <p:sp>
        <p:nvSpPr>
          <p:cNvPr id="65" name="Google Shape;65;p14"/>
          <p:cNvSpPr txBox="1"/>
          <p:nvPr/>
        </p:nvSpPr>
        <p:spPr>
          <a:xfrm>
            <a:off x="1428750" y="7357259"/>
            <a:ext cx="7200900" cy="2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Lato"/>
                <a:ea typeface="Lato"/>
                <a:cs typeface="Lato"/>
                <a:sym typeface="Lato"/>
              </a:rPr>
              <a:t>BSA logo, trade dress of Scouts BSA uniforms &amp; the emblems &amp; badges of rank thereon are trademarks of the Boy Scouts of America. Used with permission.</a:t>
            </a:r>
            <a:endParaRPr sz="800" b="0" i="0" u="none" strike="noStrike" cap="none">
              <a:solidFill>
                <a:srgbClr val="000000"/>
              </a:solidFill>
              <a:latin typeface="Lato"/>
              <a:ea typeface="Lato"/>
              <a:cs typeface="Lato"/>
              <a:sym typeface="Lato"/>
            </a:endParaRPr>
          </a:p>
        </p:txBody>
      </p:sp>
      <p:pic>
        <p:nvPicPr>
          <p:cNvPr id="66" name="Google Shape;66;p14"/>
          <p:cNvPicPr preferRelativeResize="0"/>
          <p:nvPr/>
        </p:nvPicPr>
        <p:blipFill rotWithShape="1">
          <a:blip r:embed="rId6">
            <a:alphaModFix/>
          </a:blip>
          <a:srcRect/>
          <a:stretch/>
        </p:blipFill>
        <p:spPr>
          <a:xfrm>
            <a:off x="4682215" y="4744138"/>
            <a:ext cx="732296" cy="839223"/>
          </a:xfrm>
          <a:prstGeom prst="rect">
            <a:avLst/>
          </a:prstGeom>
          <a:noFill/>
          <a:ln>
            <a:noFill/>
          </a:ln>
        </p:spPr>
      </p:pic>
      <p:sp>
        <p:nvSpPr>
          <p:cNvPr id="67" name="Google Shape;67;p14"/>
          <p:cNvSpPr txBox="1"/>
          <p:nvPr/>
        </p:nvSpPr>
        <p:spPr>
          <a:xfrm>
            <a:off x="2126700" y="6356229"/>
            <a:ext cx="5805000" cy="440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0" i="1" u="none" strike="noStrike" cap="none">
                <a:solidFill>
                  <a:srgbClr val="000000"/>
                </a:solidFill>
                <a:latin typeface="Lato"/>
                <a:ea typeface="Lato"/>
                <a:cs typeface="Lato"/>
                <a:sym typeface="Lato"/>
              </a:rPr>
              <a:t>in partnership with</a:t>
            </a:r>
            <a:endParaRPr sz="1300" b="0" i="1" u="none" strike="noStrike" cap="none">
              <a:solidFill>
                <a:srgbClr val="000000"/>
              </a:solidFill>
              <a:latin typeface="Lato"/>
              <a:ea typeface="Lato"/>
              <a:cs typeface="Lato"/>
              <a:sym typeface="Lato"/>
            </a:endParaRPr>
          </a:p>
        </p:txBody>
      </p:sp>
      <p:sp>
        <p:nvSpPr>
          <p:cNvPr id="68" name="Google Shape;68;p14"/>
          <p:cNvSpPr txBox="1"/>
          <p:nvPr/>
        </p:nvSpPr>
        <p:spPr>
          <a:xfrm>
            <a:off x="320650" y="3694575"/>
            <a:ext cx="9337200" cy="892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 sz="4600" b="1" i="0" u="none" strike="noStrike" cap="none" dirty="0">
                <a:solidFill>
                  <a:srgbClr val="FFFFFF"/>
                </a:solidFill>
                <a:latin typeface="Lato"/>
                <a:ea typeface="Lato"/>
                <a:cs typeface="Lato"/>
                <a:sym typeface="Lato"/>
              </a:rPr>
              <a:t>2023 SCOUTS POPCORN GUIDE</a:t>
            </a:r>
            <a:endParaRPr sz="4600" b="1" i="0" u="none" strike="noStrike" cap="none" dirty="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sp>
        <p:nvSpPr>
          <p:cNvPr id="190" name="Google Shape;190;p24"/>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4"/>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SEND EMAILS</a:t>
            </a:r>
            <a:endParaRPr sz="3000" b="1" i="0" u="none" strike="noStrike" cap="none">
              <a:solidFill>
                <a:srgbClr val="445743"/>
              </a:solidFill>
              <a:latin typeface="Lato"/>
              <a:ea typeface="Lato"/>
              <a:cs typeface="Lato"/>
              <a:sym typeface="Lato"/>
            </a:endParaRPr>
          </a:p>
        </p:txBody>
      </p:sp>
      <p:sp>
        <p:nvSpPr>
          <p:cNvPr id="192" name="Google Shape;192;p24"/>
          <p:cNvSpPr txBox="1"/>
          <p:nvPr/>
        </p:nvSpPr>
        <p:spPr>
          <a:xfrm>
            <a:off x="627125" y="1148550"/>
            <a:ext cx="8909700" cy="605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Make a list and send it twice! </a:t>
            </a:r>
            <a:r>
              <a:rPr lang="en" sz="1500" b="1" i="0" u="none" strike="noStrike" cap="none">
                <a:solidFill>
                  <a:schemeClr val="dk1"/>
                </a:solidFill>
                <a:latin typeface="Lato"/>
                <a:ea typeface="Lato"/>
                <a:cs typeface="Lato"/>
                <a:sym typeface="Lato"/>
              </a:rPr>
              <a:t>Email is a great way to ask friends and family personally for their support of your Scout. There are multiple ways to make a connection!</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Make a list of friends and family you think will support you in the popcorn sale. Try and list as many as you can think of in 5 minutes.</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Then, you can send an email right from your CAMP MASTERS Dashboard by clicking the gray button OR by using the quick send tool to the right.</a:t>
            </a: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br>
              <a:rPr lang="en" sz="1300" b="1" i="0" u="none" strike="noStrike" cap="none">
                <a:solidFill>
                  <a:schemeClr val="dk1"/>
                </a:solidFill>
                <a:latin typeface="Lato"/>
                <a:ea typeface="Lato"/>
                <a:cs typeface="Lato"/>
                <a:sym typeface="Lato"/>
              </a:rPr>
            </a:br>
            <a:endParaRPr sz="13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You can also </a:t>
            </a:r>
            <a:r>
              <a:rPr lang="en" sz="1500" b="1" i="0" u="none" strike="noStrike" cap="none">
                <a:solidFill>
                  <a:schemeClr val="dk1"/>
                </a:solidFill>
                <a:highlight>
                  <a:srgbClr val="FFFF00"/>
                </a:highlight>
                <a:latin typeface="Lato"/>
                <a:ea typeface="Lato"/>
                <a:cs typeface="Lato"/>
                <a:sym typeface="Lato"/>
              </a:rPr>
              <a:t>Copy your Online Order Link</a:t>
            </a:r>
            <a:r>
              <a:rPr lang="en" sz="1500" b="1" i="0" u="none" strike="noStrike" cap="none">
                <a:solidFill>
                  <a:schemeClr val="dk1"/>
                </a:solidFill>
                <a:latin typeface="Lato"/>
                <a:ea typeface="Lato"/>
                <a:cs typeface="Lato"/>
                <a:sym typeface="Lato"/>
              </a:rPr>
              <a:t> and send a personalized message from your inbox. CAMP MASTERS offers a </a:t>
            </a:r>
            <a:r>
              <a:rPr lang="en" sz="1500" b="1" i="0" u="sng" strike="noStrike" cap="none">
                <a:solidFill>
                  <a:schemeClr val="hlink"/>
                </a:solidFill>
                <a:latin typeface="Lato"/>
                <a:ea typeface="Lato"/>
                <a:cs typeface="Lato"/>
                <a:sym typeface="Lato"/>
                <a:hlinkClick r:id="rId3"/>
              </a:rPr>
              <a:t>great template</a:t>
            </a:r>
            <a:r>
              <a:rPr lang="en" sz="1500" b="1" i="0" u="none" strike="noStrike" cap="none">
                <a:solidFill>
                  <a:schemeClr val="dk1"/>
                </a:solidFill>
                <a:latin typeface="Lato"/>
                <a:ea typeface="Lato"/>
                <a:cs typeface="Lato"/>
                <a:sym typeface="Lato"/>
              </a:rPr>
              <a:t> to get you  started. </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After a few days, send the </a:t>
            </a:r>
            <a:r>
              <a:rPr lang="en" sz="1500" b="1" i="0" u="sng" strike="noStrike" cap="none">
                <a:solidFill>
                  <a:schemeClr val="hlink"/>
                </a:solidFill>
                <a:latin typeface="Lato"/>
                <a:ea typeface="Lato"/>
                <a:cs typeface="Lato"/>
                <a:sym typeface="Lato"/>
                <a:hlinkClick r:id="rId3"/>
              </a:rPr>
              <a:t>follow up message</a:t>
            </a:r>
            <a:r>
              <a:rPr lang="en" sz="1500" b="1" i="0" u="none" strike="noStrike" cap="none">
                <a:solidFill>
                  <a:schemeClr val="dk1"/>
                </a:solidFill>
                <a:latin typeface="Lato"/>
                <a:ea typeface="Lato"/>
                <a:cs typeface="Lato"/>
                <a:sym typeface="Lato"/>
              </a:rPr>
              <a:t> to anyone you haven’t heard from. Sometimes people get busy and forget. Or don’t have time to order right when you email them. It’s OKAY to gently remind them of your request for their support.</a:t>
            </a:r>
            <a:endParaRPr sz="1500" b="1" i="0" u="none" strike="noStrike" cap="none">
              <a:solidFill>
                <a:srgbClr val="64886C"/>
              </a:solidFill>
              <a:latin typeface="Lato"/>
              <a:ea typeface="Lato"/>
              <a:cs typeface="Lato"/>
              <a:sym typeface="Lato"/>
            </a:endParaRPr>
          </a:p>
        </p:txBody>
      </p:sp>
      <p:pic>
        <p:nvPicPr>
          <p:cNvPr id="193" name="Google Shape;193;p24"/>
          <p:cNvPicPr preferRelativeResize="0"/>
          <p:nvPr/>
        </p:nvPicPr>
        <p:blipFill rotWithShape="1">
          <a:blip r:embed="rId4">
            <a:alphaModFix/>
          </a:blip>
          <a:srcRect l="15426" t="60304" b="12284"/>
          <a:stretch/>
        </p:blipFill>
        <p:spPr>
          <a:xfrm>
            <a:off x="1162050" y="3516619"/>
            <a:ext cx="7538626" cy="1374324"/>
          </a:xfrm>
          <a:prstGeom prst="rect">
            <a:avLst/>
          </a:prstGeom>
          <a:noFill/>
          <a:ln>
            <a:noFill/>
          </a:ln>
        </p:spPr>
      </p:pic>
      <p:sp>
        <p:nvSpPr>
          <p:cNvPr id="194" name="Google Shape;194;p24"/>
          <p:cNvSpPr/>
          <p:nvPr/>
        </p:nvSpPr>
        <p:spPr>
          <a:xfrm flipH="1">
            <a:off x="8024173" y="3936029"/>
            <a:ext cx="6765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4"/>
          <p:cNvSpPr/>
          <p:nvPr/>
        </p:nvSpPr>
        <p:spPr>
          <a:xfrm>
            <a:off x="3256866" y="4680908"/>
            <a:ext cx="267300" cy="340500"/>
          </a:xfrm>
          <a:prstGeom prst="up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4"/>
          <p:cNvSpPr/>
          <p:nvPr/>
        </p:nvSpPr>
        <p:spPr>
          <a:xfrm flipH="1">
            <a:off x="3849823" y="4214279"/>
            <a:ext cx="6765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
        <p:nvSpPr>
          <p:cNvPr id="202" name="Google Shape;202;p25"/>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5"/>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VIDEO CALLS</a:t>
            </a:r>
            <a:endParaRPr sz="3000" b="1" i="0" u="none" strike="noStrike" cap="none">
              <a:solidFill>
                <a:srgbClr val="445743"/>
              </a:solidFill>
              <a:latin typeface="Lato"/>
              <a:ea typeface="Lato"/>
              <a:cs typeface="Lato"/>
              <a:sym typeface="Lato"/>
            </a:endParaRPr>
          </a:p>
        </p:txBody>
      </p:sp>
      <p:sp>
        <p:nvSpPr>
          <p:cNvPr id="204" name="Google Shape;204;p25"/>
          <p:cNvSpPr txBox="1"/>
          <p:nvPr/>
        </p:nvSpPr>
        <p:spPr>
          <a:xfrm>
            <a:off x="627125" y="1148550"/>
            <a:ext cx="8909700" cy="605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Connect and catch up! </a:t>
            </a:r>
            <a:r>
              <a:rPr lang="en" sz="1500" b="1" i="0" u="none" strike="noStrike" cap="none">
                <a:solidFill>
                  <a:schemeClr val="dk1"/>
                </a:solidFill>
                <a:latin typeface="Lato"/>
                <a:ea typeface="Lato"/>
                <a:cs typeface="Lato"/>
                <a:sym typeface="Lato"/>
              </a:rPr>
              <a:t>Some of your friends and family will appreciate you asking for their support in person. It’s kind of hard to do right now. But you can easily connect using </a:t>
            </a:r>
            <a:r>
              <a:rPr lang="en" sz="1500" b="1" i="0" u="sng" strike="noStrike" cap="none">
                <a:solidFill>
                  <a:schemeClr val="hlink"/>
                </a:solidFill>
                <a:latin typeface="Lato"/>
                <a:ea typeface="Lato"/>
                <a:cs typeface="Lato"/>
                <a:sym typeface="Lato"/>
                <a:hlinkClick r:id="rId3"/>
              </a:rPr>
              <a:t>Facetime</a:t>
            </a:r>
            <a:r>
              <a:rPr lang="en" sz="1500" b="1" i="0" u="none" strike="noStrike" cap="none">
                <a:solidFill>
                  <a:schemeClr val="dk1"/>
                </a:solidFill>
                <a:latin typeface="Lato"/>
                <a:ea typeface="Lato"/>
                <a:cs typeface="Lato"/>
                <a:sym typeface="Lato"/>
              </a:rPr>
              <a:t>, </a:t>
            </a:r>
            <a:r>
              <a:rPr lang="en" sz="1500" b="1" i="0" u="sng" strike="noStrike" cap="none">
                <a:solidFill>
                  <a:schemeClr val="hlink"/>
                </a:solidFill>
                <a:latin typeface="Lato"/>
                <a:ea typeface="Lato"/>
                <a:cs typeface="Lato"/>
                <a:sym typeface="Lato"/>
                <a:hlinkClick r:id="rId4"/>
              </a:rPr>
              <a:t>Google Meet</a:t>
            </a:r>
            <a:r>
              <a:rPr lang="en" sz="1500" b="1" i="0" u="none" strike="noStrike" cap="none">
                <a:solidFill>
                  <a:schemeClr val="dk1"/>
                </a:solidFill>
                <a:latin typeface="Lato"/>
                <a:ea typeface="Lato"/>
                <a:cs typeface="Lato"/>
                <a:sym typeface="Lato"/>
              </a:rPr>
              <a:t>, </a:t>
            </a:r>
            <a:r>
              <a:rPr lang="en" sz="1500" b="1" i="0" u="sng" strike="noStrike" cap="none">
                <a:solidFill>
                  <a:schemeClr val="hlink"/>
                </a:solidFill>
                <a:latin typeface="Lato"/>
                <a:ea typeface="Lato"/>
                <a:cs typeface="Lato"/>
                <a:sym typeface="Lato"/>
                <a:hlinkClick r:id="rId5"/>
              </a:rPr>
              <a:t>Zoom</a:t>
            </a:r>
            <a:r>
              <a:rPr lang="en" sz="1500" b="1" i="0" u="none" strike="noStrike" cap="none">
                <a:solidFill>
                  <a:schemeClr val="dk1"/>
                </a:solidFill>
                <a:latin typeface="Lato"/>
                <a:ea typeface="Lato"/>
                <a:cs typeface="Lato"/>
                <a:sym typeface="Lato"/>
              </a:rPr>
              <a:t> or one of the many other video call platforms out there.</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Each of the platforms above are free to use, but will require a phone or online account.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Once you’ve set up your account, send an email invite to the other person with instructions on how to join you. (Note: these can be copied from the platform in most cases.)</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Connect with them on the platform and</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let them know it’s POPCORN time!</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Ask for their support using your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CAMP MASTERS popcorn script.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You can give them the option to order</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Online or complete a TAKE ORDER for</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them using the CAMP MASTERS app.</a:t>
            </a: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r>
              <a:rPr lang="en" sz="1500" b="1" i="0" u="none" strike="noStrike" cap="none">
                <a:solidFill>
                  <a:srgbClr val="64886C"/>
                </a:solidFill>
                <a:latin typeface="Lato"/>
                <a:ea typeface="Lato"/>
                <a:cs typeface="Lato"/>
                <a:sym typeface="Lato"/>
              </a:rPr>
              <a:t>Note: Take Orders will be delivered by</a:t>
            </a:r>
            <a:br>
              <a:rPr lang="en" sz="1500" b="1" i="0" u="none" strike="noStrike" cap="none">
                <a:solidFill>
                  <a:srgbClr val="64886C"/>
                </a:solidFill>
                <a:latin typeface="Lato"/>
                <a:ea typeface="Lato"/>
                <a:cs typeface="Lato"/>
                <a:sym typeface="Lato"/>
              </a:rPr>
            </a:br>
            <a:r>
              <a:rPr lang="en" sz="1500" b="1" i="0" u="none" strike="noStrike" cap="none">
                <a:solidFill>
                  <a:srgbClr val="64886C"/>
                </a:solidFill>
                <a:latin typeface="Lato"/>
                <a:ea typeface="Lato"/>
                <a:cs typeface="Lato"/>
                <a:sym typeface="Lato"/>
              </a:rPr>
              <a:t>you to the customer. Online orders ship</a:t>
            </a:r>
            <a:br>
              <a:rPr lang="en" sz="1500" b="1" i="0" u="none" strike="noStrike" cap="none">
                <a:solidFill>
                  <a:srgbClr val="64886C"/>
                </a:solidFill>
                <a:latin typeface="Lato"/>
                <a:ea typeface="Lato"/>
                <a:cs typeface="Lato"/>
                <a:sym typeface="Lato"/>
              </a:rPr>
            </a:br>
            <a:r>
              <a:rPr lang="en" sz="1500" b="1" i="0" u="none" strike="noStrike" cap="none">
                <a:solidFill>
                  <a:srgbClr val="64886C"/>
                </a:solidFill>
                <a:latin typeface="Lato"/>
                <a:ea typeface="Lato"/>
                <a:cs typeface="Lato"/>
                <a:sym typeface="Lato"/>
              </a:rPr>
              <a:t>Free to their door.</a:t>
            </a:r>
            <a:endParaRPr sz="1500" b="1" i="0" u="none" strike="noStrike" cap="none">
              <a:solidFill>
                <a:srgbClr val="64886C"/>
              </a:solidFill>
              <a:latin typeface="Lato"/>
              <a:ea typeface="Lato"/>
              <a:cs typeface="Lato"/>
              <a:sym typeface="Lato"/>
            </a:endParaRPr>
          </a:p>
        </p:txBody>
      </p:sp>
      <p:pic>
        <p:nvPicPr>
          <p:cNvPr id="205" name="Google Shape;205;p25"/>
          <p:cNvPicPr preferRelativeResize="0"/>
          <p:nvPr/>
        </p:nvPicPr>
        <p:blipFill rotWithShape="1">
          <a:blip r:embed="rId6">
            <a:alphaModFix/>
          </a:blip>
          <a:srcRect/>
          <a:stretch/>
        </p:blipFill>
        <p:spPr>
          <a:xfrm>
            <a:off x="4610249" y="3693352"/>
            <a:ext cx="5448148" cy="4079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211" name="Google Shape;211;p26"/>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6"/>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POPCORN PARTIES</a:t>
            </a:r>
            <a:endParaRPr sz="3000" b="1" i="0" u="none" strike="noStrike" cap="none">
              <a:solidFill>
                <a:srgbClr val="445743"/>
              </a:solidFill>
              <a:latin typeface="Lato"/>
              <a:ea typeface="Lato"/>
              <a:cs typeface="Lato"/>
              <a:sym typeface="Lato"/>
            </a:endParaRPr>
          </a:p>
        </p:txBody>
      </p:sp>
      <p:sp>
        <p:nvSpPr>
          <p:cNvPr id="213" name="Google Shape;213;p26"/>
          <p:cNvSpPr txBox="1"/>
          <p:nvPr/>
        </p:nvSpPr>
        <p:spPr>
          <a:xfrm>
            <a:off x="685898" y="1013577"/>
            <a:ext cx="8909700" cy="605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Bust out the popcorn for PARTY TIME! </a:t>
            </a:r>
            <a:r>
              <a:rPr lang="en" sz="1500" b="1" i="0" u="none" strike="noStrike" cap="none">
                <a:solidFill>
                  <a:schemeClr val="dk1"/>
                </a:solidFill>
                <a:latin typeface="Lato"/>
                <a:ea typeface="Lato"/>
                <a:cs typeface="Lato"/>
                <a:sym typeface="Lato"/>
              </a:rPr>
              <a:t>We may not be able to get together, but that doesn’t mean we can’t still host a rockin’ P-A-R-T-Y. Invite your friends and family to join you for a virtual popcorn party by using a video conference platform like </a:t>
            </a:r>
            <a:r>
              <a:rPr lang="en" sz="1500" b="1" i="0" u="sng" strike="noStrike" cap="none">
                <a:solidFill>
                  <a:schemeClr val="hlink"/>
                </a:solidFill>
                <a:latin typeface="Lato"/>
                <a:ea typeface="Lato"/>
                <a:cs typeface="Lato"/>
                <a:sym typeface="Lato"/>
                <a:hlinkClick r:id="rId3"/>
              </a:rPr>
              <a:t>Google Meet</a:t>
            </a:r>
            <a:r>
              <a:rPr lang="en" sz="1500" b="1" i="0" u="none" strike="noStrike" cap="none">
                <a:solidFill>
                  <a:schemeClr val="dk1"/>
                </a:solidFill>
                <a:latin typeface="Lato"/>
                <a:ea typeface="Lato"/>
                <a:cs typeface="Lato"/>
                <a:sym typeface="Lato"/>
              </a:rPr>
              <a:t> or </a:t>
            </a:r>
            <a:r>
              <a:rPr lang="en" sz="1500" b="1" i="0" u="sng" strike="noStrike" cap="none">
                <a:solidFill>
                  <a:schemeClr val="hlink"/>
                </a:solidFill>
                <a:latin typeface="Lato"/>
                <a:ea typeface="Lato"/>
                <a:cs typeface="Lato"/>
                <a:sym typeface="Lato"/>
                <a:hlinkClick r:id="rId4"/>
              </a:rPr>
              <a:t>Zoom</a:t>
            </a:r>
            <a:r>
              <a:rPr lang="en" sz="1500" b="1" i="0" u="none" strike="noStrike" cap="none">
                <a:solidFill>
                  <a:schemeClr val="dk1"/>
                </a:solidFill>
                <a:latin typeface="Lato"/>
                <a:ea typeface="Lato"/>
                <a:cs typeface="Lato"/>
                <a:sym typeface="Lato"/>
              </a:rPr>
              <a:t>.</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Lato"/>
                <a:ea typeface="Lato"/>
                <a:cs typeface="Lato"/>
                <a:sym typeface="Lato"/>
              </a:rPr>
              <a:t>Make a guest list for your party and </a:t>
            </a:r>
            <a:r>
              <a:rPr lang="en" sz="1500" b="1" i="0" u="sng" strike="noStrike" cap="none">
                <a:solidFill>
                  <a:schemeClr val="hlink"/>
                </a:solidFill>
                <a:latin typeface="Lato"/>
                <a:ea typeface="Lato"/>
                <a:cs typeface="Lato"/>
                <a:sym typeface="Lato"/>
                <a:hlinkClick r:id="rId5"/>
              </a:rPr>
              <a:t>send out the invitations</a:t>
            </a:r>
            <a:r>
              <a:rPr lang="en" sz="1500" b="1" i="0" u="none" strike="noStrike" cap="none">
                <a:solidFill>
                  <a:schemeClr val="dk1"/>
                </a:solidFill>
                <a:latin typeface="Lato"/>
                <a:ea typeface="Lato"/>
                <a:cs typeface="Lato"/>
                <a:sym typeface="Lato"/>
              </a:rPr>
              <a:t>. Don’t forget to include the link to your virtual party room!</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Lato"/>
                <a:ea typeface="Lato"/>
                <a:cs typeface="Lato"/>
                <a:sym typeface="Lato"/>
              </a:rPr>
              <a:t>Get prepared to go live by grabbing your Take Order form and securing any show-n-sell products you want on-hand from your Popcorn Kernel. It’s good to have at least your personal favorites on hand to show off to your guests.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									</a:t>
            </a:r>
            <a:r>
              <a:rPr lang="en" sz="1800" b="1" i="0" u="sng" strike="noStrike" cap="none">
                <a:solidFill>
                  <a:srgbClr val="64886C"/>
                </a:solidFill>
                <a:latin typeface="Lato"/>
                <a:ea typeface="Lato"/>
                <a:cs typeface="Lato"/>
                <a:sym typeface="Lato"/>
              </a:rPr>
              <a:t>During the party:</a:t>
            </a:r>
            <a:br>
              <a:rPr lang="en" sz="1800" b="1" i="0" u="sng" strike="noStrike" cap="none">
                <a:solidFill>
                  <a:srgbClr val="64886C"/>
                </a:solidFill>
                <a:latin typeface="Lato"/>
                <a:ea typeface="Lato"/>
                <a:cs typeface="Lato"/>
                <a:sym typeface="Lato"/>
              </a:rPr>
            </a:br>
            <a:endParaRPr sz="300" b="1" i="0" u="sng" strike="noStrike" cap="none">
              <a:solidFill>
                <a:srgbClr val="64886C"/>
              </a:solidFill>
              <a:latin typeface="Lato"/>
              <a:ea typeface="Lato"/>
              <a:cs typeface="Lato"/>
              <a:sym typeface="Lato"/>
            </a:endParaRPr>
          </a:p>
          <a:p>
            <a:pPr marL="4114800" marR="0" lvl="0" indent="-323850" algn="l" rtl="0">
              <a:lnSpc>
                <a:spcPct val="12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Introduce yourself</a:t>
            </a:r>
            <a:endParaRPr sz="1500" b="1" i="0" u="none" strike="noStrike" cap="none">
              <a:solidFill>
                <a:schemeClr val="dk1"/>
              </a:solidFill>
              <a:latin typeface="Lato"/>
              <a:ea typeface="Lato"/>
              <a:cs typeface="Lato"/>
              <a:sym typeface="Lato"/>
            </a:endParaRPr>
          </a:p>
          <a:p>
            <a:pPr marL="4114800" marR="0" lvl="0" indent="-323850" algn="l" rtl="0">
              <a:lnSpc>
                <a:spcPct val="12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Thank everyone for coming </a:t>
            </a:r>
            <a:endParaRPr sz="1500" b="1" i="0" u="none" strike="noStrike" cap="none">
              <a:solidFill>
                <a:schemeClr val="dk1"/>
              </a:solidFill>
              <a:latin typeface="Lato"/>
              <a:ea typeface="Lato"/>
              <a:cs typeface="Lato"/>
              <a:sym typeface="Lato"/>
            </a:endParaRPr>
          </a:p>
          <a:p>
            <a:pPr marL="4114800" marR="0" lvl="0" indent="-323850" algn="l" rtl="0">
              <a:lnSpc>
                <a:spcPct val="12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Talk about what Scouting means to you</a:t>
            </a:r>
            <a:endParaRPr sz="1500" b="1" i="0" u="none" strike="noStrike" cap="none">
              <a:solidFill>
                <a:schemeClr val="dk1"/>
              </a:solidFill>
              <a:latin typeface="Lato"/>
              <a:ea typeface="Lato"/>
              <a:cs typeface="Lato"/>
              <a:sym typeface="Lato"/>
            </a:endParaRPr>
          </a:p>
          <a:p>
            <a:pPr marL="4114800" marR="0" lvl="0" indent="-323850" algn="l" rtl="0">
              <a:lnSpc>
                <a:spcPct val="12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Introduce each of the available products</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 Give a description</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 Show the popcorn</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 Share what you like about it</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 Encourage them to ask questions</a:t>
            </a:r>
            <a:endParaRPr sz="1500" b="1" i="0" u="none" strike="noStrike" cap="none">
              <a:solidFill>
                <a:schemeClr val="dk1"/>
              </a:solidFill>
              <a:latin typeface="Lato"/>
              <a:ea typeface="Lato"/>
              <a:cs typeface="Lato"/>
              <a:sym typeface="Lato"/>
            </a:endParaRPr>
          </a:p>
          <a:p>
            <a:pPr marL="4114800" marR="0" lvl="0" indent="-323850" algn="l" rtl="0">
              <a:lnSpc>
                <a:spcPct val="12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Close by asking each person for their support. You can take orders live or reach out to them after the party by email or phone.</a:t>
            </a:r>
            <a:endParaRPr sz="1500" b="1" i="0" u="none" strike="noStrike" cap="none">
              <a:solidFill>
                <a:schemeClr val="dk1"/>
              </a:solidFill>
              <a:latin typeface="Lato"/>
              <a:ea typeface="Lato"/>
              <a:cs typeface="Lato"/>
              <a:sym typeface="Lato"/>
            </a:endParaRPr>
          </a:p>
        </p:txBody>
      </p:sp>
      <p:pic>
        <p:nvPicPr>
          <p:cNvPr id="214" name="Google Shape;214;p26"/>
          <p:cNvPicPr preferRelativeResize="0"/>
          <p:nvPr/>
        </p:nvPicPr>
        <p:blipFill rotWithShape="1">
          <a:blip r:embed="rId6">
            <a:alphaModFix/>
          </a:blip>
          <a:srcRect/>
          <a:stretch/>
        </p:blipFill>
        <p:spPr>
          <a:xfrm>
            <a:off x="156750" y="4142600"/>
            <a:ext cx="4531102" cy="36297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7"/>
          <p:cNvPicPr preferRelativeResize="0"/>
          <p:nvPr/>
        </p:nvPicPr>
        <p:blipFill rotWithShape="1">
          <a:blip r:embed="rId3">
            <a:alphaModFix/>
          </a:blip>
          <a:srcRect/>
          <a:stretch/>
        </p:blipFill>
        <p:spPr>
          <a:xfrm>
            <a:off x="2437188" y="5618625"/>
            <a:ext cx="5838024" cy="2153775"/>
          </a:xfrm>
          <a:prstGeom prst="rect">
            <a:avLst/>
          </a:prstGeom>
          <a:noFill/>
          <a:ln>
            <a:noFill/>
          </a:ln>
        </p:spPr>
      </p:pic>
      <p:sp>
        <p:nvSpPr>
          <p:cNvPr id="220" name="Google Shape;220;p27"/>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221" name="Google Shape;221;p27"/>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7"/>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POPCORN SQUAD</a:t>
            </a:r>
            <a:endParaRPr sz="3000" b="1" i="0" u="none" strike="noStrike" cap="none">
              <a:solidFill>
                <a:srgbClr val="445743"/>
              </a:solidFill>
              <a:latin typeface="Lato"/>
              <a:ea typeface="Lato"/>
              <a:cs typeface="Lato"/>
              <a:sym typeface="Lato"/>
            </a:endParaRPr>
          </a:p>
        </p:txBody>
      </p:sp>
      <p:sp>
        <p:nvSpPr>
          <p:cNvPr id="223" name="Google Shape;223;p27"/>
          <p:cNvSpPr txBox="1"/>
          <p:nvPr/>
        </p:nvSpPr>
        <p:spPr>
          <a:xfrm>
            <a:off x="627125" y="1148550"/>
            <a:ext cx="8909700" cy="605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CREATE YOUR POPCORN SQUAD! </a:t>
            </a:r>
            <a:r>
              <a:rPr lang="en" sz="1500" b="1" i="0" u="none" strike="noStrike" cap="none">
                <a:solidFill>
                  <a:schemeClr val="dk1"/>
                </a:solidFill>
                <a:latin typeface="Lato"/>
                <a:ea typeface="Lato"/>
                <a:cs typeface="Lato"/>
                <a:sym typeface="Lato"/>
              </a:rPr>
              <a:t>Ask your friends, family and neighbors to help spread the word about your popcorn sale!</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Make a list of everyone you can think of in 5 minutes who would happily tell others about your popcorn sale.</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Reach out to them personally and ask for their support. Here are just a few of the ways they can serve on your popcorn squad:</a:t>
            </a:r>
            <a:endParaRPr sz="1500" b="1"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Distributing cards or door hangers where they live and work.</a:t>
            </a:r>
            <a:endParaRPr sz="1500" b="1"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Sharing posts on their social media accounts.</a:t>
            </a:r>
            <a:endParaRPr sz="1500" b="1"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Hosting a virtual popcorn party with you.</a:t>
            </a:r>
            <a:endParaRPr sz="1500" b="1"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Emailing your online ordering link to people they know.</a:t>
            </a:r>
            <a:endParaRPr sz="1500" b="1"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Asking their boss and co-workers to Support a Scout this year.</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Think of fun challenges or ways you can help your popcorn squad celebrate their hard work and contribution to your popcorn fundraising success!</a:t>
            </a:r>
            <a:endParaRPr sz="1500" b="1" i="0" u="none" strike="noStrike" cap="non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8"/>
          <p:cNvPicPr preferRelativeResize="0"/>
          <p:nvPr/>
        </p:nvPicPr>
        <p:blipFill rotWithShape="1">
          <a:blip r:embed="rId3">
            <a:alphaModFix/>
          </a:blip>
          <a:srcRect/>
          <a:stretch/>
        </p:blipFill>
        <p:spPr>
          <a:xfrm>
            <a:off x="6240050" y="4618125"/>
            <a:ext cx="3818349" cy="3154275"/>
          </a:xfrm>
          <a:prstGeom prst="rect">
            <a:avLst/>
          </a:prstGeom>
          <a:noFill/>
          <a:ln>
            <a:noFill/>
          </a:ln>
        </p:spPr>
      </p:pic>
      <p:sp>
        <p:nvSpPr>
          <p:cNvPr id="229" name="Google Shape;229;p28"/>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
        <p:nvSpPr>
          <p:cNvPr id="230" name="Google Shape;230;p28"/>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8"/>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LOCAL BUSINESSES</a:t>
            </a:r>
            <a:endParaRPr sz="3000" b="1" i="0" u="none" strike="noStrike" cap="none">
              <a:solidFill>
                <a:srgbClr val="445743"/>
              </a:solidFill>
              <a:latin typeface="Lato"/>
              <a:ea typeface="Lato"/>
              <a:cs typeface="Lato"/>
              <a:sym typeface="Lato"/>
            </a:endParaRPr>
          </a:p>
        </p:txBody>
      </p:sp>
      <p:sp>
        <p:nvSpPr>
          <p:cNvPr id="232" name="Google Shape;232;p28"/>
          <p:cNvSpPr txBox="1"/>
          <p:nvPr/>
        </p:nvSpPr>
        <p:spPr>
          <a:xfrm>
            <a:off x="627125" y="1148550"/>
            <a:ext cx="8909700" cy="605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ASK LOCAL BUSINESS OWNERS FOR THEIR SUPPORT! </a:t>
            </a:r>
            <a:r>
              <a:rPr lang="en" sz="1500" b="1" i="0" u="none" strike="noStrike" cap="none">
                <a:solidFill>
                  <a:schemeClr val="dk1"/>
                </a:solidFill>
                <a:latin typeface="Lato"/>
                <a:ea typeface="Lato"/>
                <a:cs typeface="Lato"/>
                <a:sym typeface="Lato"/>
              </a:rPr>
              <a:t>The people who own a business in your town or county are always looking for ways to give back. Give them a call and let them know you’d like their support in the popcorn sale.</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Research local businesses within your town that you think would be a great popcorn partner.</a:t>
            </a:r>
            <a:br>
              <a:rPr lang="en" sz="1500" b="1" i="0" u="none" strike="noStrike" cap="none">
                <a:solidFill>
                  <a:schemeClr val="dk1"/>
                </a:solidFill>
                <a:latin typeface="Lato"/>
                <a:ea typeface="Lato"/>
                <a:cs typeface="Lato"/>
                <a:sym typeface="Lato"/>
              </a:rPr>
            </a:br>
            <a:endParaRPr sz="7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Ask for the owner or manager when you call. Be sure to introduce yourself by name and give the reason for your call.</a:t>
            </a:r>
            <a:br>
              <a:rPr lang="en" sz="900" b="1" i="0" u="none" strike="noStrike" cap="none">
                <a:solidFill>
                  <a:schemeClr val="dk1"/>
                </a:solidFill>
                <a:latin typeface="Lato"/>
                <a:ea typeface="Lato"/>
                <a:cs typeface="Lato"/>
                <a:sym typeface="Lato"/>
              </a:rPr>
            </a:br>
            <a:br>
              <a:rPr lang="en" sz="900" b="1" i="0" u="none" strike="noStrike" cap="none">
                <a:solidFill>
                  <a:schemeClr val="dk1"/>
                </a:solidFill>
                <a:latin typeface="Lato"/>
                <a:ea typeface="Lato"/>
                <a:cs typeface="Lato"/>
                <a:sym typeface="Lato"/>
              </a:rPr>
            </a:br>
            <a:r>
              <a:rPr lang="en" sz="1500" b="0" i="0" u="none" strike="noStrike" cap="none">
                <a:solidFill>
                  <a:schemeClr val="dk1"/>
                </a:solidFill>
                <a:latin typeface="Lato"/>
                <a:ea typeface="Lato"/>
                <a:cs typeface="Lato"/>
                <a:sym typeface="Lato"/>
              </a:rPr>
              <a:t>Hi! My name is Caleb and I am a Scout with local Troop 321. I’m calling to speak with the owner about supporting my Unit this fall through our popcorn fundraiser. It’s helping me earn my own way to __________________. Do they have five minutes to talk with me?</a:t>
            </a:r>
            <a:br>
              <a:rPr lang="en" sz="1500" b="1" i="0" u="none" strike="noStrike" cap="none">
                <a:solidFill>
                  <a:schemeClr val="dk1"/>
                </a:solidFill>
                <a:latin typeface="Lato"/>
                <a:ea typeface="Lato"/>
                <a:cs typeface="Lato"/>
                <a:sym typeface="Lato"/>
              </a:rPr>
            </a:br>
            <a:endParaRPr sz="9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If they aren’t available, leave a message asking them to call you back. When you do connect with them, let them know:</a:t>
            </a:r>
            <a:endParaRPr sz="1500" b="1" i="0" u="none" strike="noStrike" cap="none">
              <a:solidFill>
                <a:schemeClr val="dk1"/>
              </a:solidFill>
              <a:latin typeface="Lato"/>
              <a:ea typeface="Lato"/>
              <a:cs typeface="Lato"/>
              <a:sym typeface="Lato"/>
            </a:endParaRPr>
          </a:p>
          <a:p>
            <a:pPr marL="914400" marR="0" lvl="1" indent="-317500" algn="l" rtl="0">
              <a:lnSpc>
                <a:spcPct val="115000"/>
              </a:lnSpc>
              <a:spcBef>
                <a:spcPts val="0"/>
              </a:spcBef>
              <a:spcAft>
                <a:spcPts val="0"/>
              </a:spcAft>
              <a:buClr>
                <a:schemeClr val="dk1"/>
              </a:buClr>
              <a:buSzPts val="1400"/>
              <a:buFont typeface="Lato"/>
              <a:buChar char="○"/>
            </a:pPr>
            <a:r>
              <a:rPr lang="en" sz="1500" b="1" i="0" u="none" strike="noStrike" cap="none">
                <a:solidFill>
                  <a:schemeClr val="dk1"/>
                </a:solidFill>
                <a:latin typeface="Lato"/>
                <a:ea typeface="Lato"/>
                <a:cs typeface="Lato"/>
                <a:sym typeface="Lato"/>
              </a:rPr>
              <a:t>What you’re doing - </a:t>
            </a:r>
            <a:r>
              <a:rPr lang="en" sz="1500" b="0" i="0" u="none" strike="noStrike" cap="none">
                <a:solidFill>
                  <a:schemeClr val="dk1"/>
                </a:solidFill>
                <a:latin typeface="Lato"/>
                <a:ea typeface="Lato"/>
                <a:cs typeface="Lato"/>
                <a:sym typeface="Lato"/>
              </a:rPr>
              <a:t>fundraising by selling popcorn</a:t>
            </a:r>
            <a:endParaRPr sz="15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Who it supports - </a:t>
            </a:r>
            <a:r>
              <a:rPr lang="en" sz="1500" b="0" i="0" u="none" strike="noStrike" cap="none">
                <a:solidFill>
                  <a:schemeClr val="dk1"/>
                </a:solidFill>
                <a:latin typeface="Lato"/>
                <a:ea typeface="Lato"/>
                <a:cs typeface="Lato"/>
                <a:sym typeface="Lato"/>
              </a:rPr>
              <a:t>your local Scouts</a:t>
            </a:r>
            <a:endParaRPr sz="15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Why it matters - </a:t>
            </a:r>
            <a:r>
              <a:rPr lang="en" sz="1500" b="0" i="0" u="none" strike="noStrike" cap="none">
                <a:solidFill>
                  <a:schemeClr val="dk1"/>
                </a:solidFill>
                <a:latin typeface="Lato"/>
                <a:ea typeface="Lato"/>
                <a:cs typeface="Lato"/>
                <a:sym typeface="Lato"/>
              </a:rPr>
              <a:t>why Scouting is important to you</a:t>
            </a:r>
            <a:endParaRPr sz="15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1" i="0" u="none" strike="noStrike" cap="none">
                <a:solidFill>
                  <a:schemeClr val="dk1"/>
                </a:solidFill>
                <a:latin typeface="Lato"/>
                <a:ea typeface="Lato"/>
                <a:cs typeface="Lato"/>
                <a:sym typeface="Lato"/>
              </a:rPr>
              <a:t>And how they can help</a:t>
            </a:r>
            <a:endParaRPr sz="1500" b="1" i="0" u="none" strike="noStrike" cap="none">
              <a:solidFill>
                <a:schemeClr val="dk1"/>
              </a:solidFill>
              <a:latin typeface="Lato"/>
              <a:ea typeface="Lato"/>
              <a:cs typeface="Lato"/>
              <a:sym typeface="Lato"/>
            </a:endParaRPr>
          </a:p>
          <a:p>
            <a:pPr marL="1371600" marR="0" lvl="2"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Purchasing popcorn for themselves, their clients or employees</a:t>
            </a:r>
            <a:endParaRPr sz="1500" b="0" i="0" u="none" strike="noStrike" cap="none">
              <a:solidFill>
                <a:schemeClr val="dk1"/>
              </a:solidFill>
              <a:latin typeface="Lato"/>
              <a:ea typeface="Lato"/>
              <a:cs typeface="Lato"/>
              <a:sym typeface="Lato"/>
            </a:endParaRPr>
          </a:p>
          <a:p>
            <a:pPr marL="1371600" marR="0" lvl="2"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Displaying your Scout Card at their location</a:t>
            </a:r>
            <a:endParaRPr sz="1500" b="0" i="0" u="none" strike="noStrike" cap="none">
              <a:solidFill>
                <a:schemeClr val="dk1"/>
              </a:solidFill>
              <a:latin typeface="Lato"/>
              <a:ea typeface="Lato"/>
              <a:cs typeface="Lato"/>
              <a:sym typeface="Lato"/>
            </a:endParaRPr>
          </a:p>
          <a:p>
            <a:pPr marL="1371600" marR="0" lvl="2"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Displaying a window sign at their location</a:t>
            </a:r>
            <a:endParaRPr sz="1500" b="0" i="0" u="none" strike="noStrike" cap="none">
              <a:solidFill>
                <a:schemeClr val="dk1"/>
              </a:solidFill>
              <a:latin typeface="Lato"/>
              <a:ea typeface="Lato"/>
              <a:cs typeface="Lato"/>
              <a:sym typeface="Lato"/>
            </a:endParaRPr>
          </a:p>
          <a:p>
            <a:pPr marL="1371600" marR="0" lvl="2"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Promoting the popcorn sale to their personal</a:t>
            </a:r>
            <a:br>
              <a:rPr lang="en" sz="1500" b="0" i="0" u="none" strike="noStrike" cap="none">
                <a:solidFill>
                  <a:schemeClr val="dk1"/>
                </a:solidFill>
                <a:latin typeface="Lato"/>
                <a:ea typeface="Lato"/>
                <a:cs typeface="Lato"/>
                <a:sym typeface="Lato"/>
              </a:rPr>
            </a:br>
            <a:r>
              <a:rPr lang="en" sz="1500" b="0" i="0" u="none" strike="noStrike" cap="none">
                <a:solidFill>
                  <a:schemeClr val="dk1"/>
                </a:solidFill>
                <a:latin typeface="Lato"/>
                <a:ea typeface="Lato"/>
                <a:cs typeface="Lato"/>
                <a:sym typeface="Lato"/>
              </a:rPr>
              <a:t>contacts</a:t>
            </a:r>
            <a:endParaRPr sz="1500" b="0" i="0" u="none" strike="noStrike" cap="non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sp>
        <p:nvSpPr>
          <p:cNvPr id="238" name="Google Shape;238;p29"/>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KEEP A LIST</a:t>
            </a:r>
            <a:endParaRPr sz="3000" b="1" i="0" u="none" strike="noStrike" cap="none">
              <a:solidFill>
                <a:srgbClr val="445743"/>
              </a:solidFill>
              <a:latin typeface="Lato"/>
              <a:ea typeface="Lato"/>
              <a:cs typeface="Lato"/>
              <a:sym typeface="Lato"/>
            </a:endParaRPr>
          </a:p>
        </p:txBody>
      </p:sp>
      <p:sp>
        <p:nvSpPr>
          <p:cNvPr id="240" name="Google Shape;240;p29"/>
          <p:cNvSpPr txBox="1"/>
          <p:nvPr/>
        </p:nvSpPr>
        <p:spPr>
          <a:xfrm>
            <a:off x="627125" y="1148550"/>
            <a:ext cx="8909700" cy="605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BEFORE THE SALE ENDS! </a:t>
            </a:r>
            <a:r>
              <a:rPr lang="en" sz="1500" b="1" i="0" u="none" strike="noStrike" cap="none">
                <a:solidFill>
                  <a:schemeClr val="dk1"/>
                </a:solidFill>
                <a:latin typeface="Lato"/>
                <a:ea typeface="Lato"/>
                <a:cs typeface="Lato"/>
                <a:sym typeface="Lato"/>
              </a:rPr>
              <a:t>Keep a list of everyone who ordered popcorn from you throughout the sale this year. Here’s how it can help you sell more popcorn.</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Add the date and what they ordered from you. In a few weeks, send a quick email follow up and see if they need to restock. Our yummy popcorn goes fast; and only comes around once a year. Make sure your friends, family and neighbors don’t run out!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Reach out to everyone on your list a few days before the sale ends to capture any final orders they might want to make. This can be for take orders or online orders.</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2286000" marR="0" lvl="0" indent="457200" algn="l" rtl="0">
              <a:lnSpc>
                <a:spcPct val="115000"/>
              </a:lnSpc>
              <a:spcBef>
                <a:spcPts val="0"/>
              </a:spcBef>
              <a:spcAft>
                <a:spcPts val="0"/>
              </a:spcAft>
              <a:buClr>
                <a:srgbClr val="000000"/>
              </a:buClr>
              <a:buSzPts val="2000"/>
              <a:buFont typeface="Arial"/>
              <a:buNone/>
            </a:pPr>
            <a:r>
              <a:rPr lang="en" sz="2000" b="1" i="0" u="none" strike="noStrike" cap="none">
                <a:solidFill>
                  <a:srgbClr val="D18E48"/>
                </a:solidFill>
                <a:latin typeface="Lato"/>
                <a:ea typeface="Lato"/>
                <a:cs typeface="Lato"/>
                <a:sym typeface="Lato"/>
              </a:rPr>
              <a:t>PRO SELLER TIP!</a:t>
            </a:r>
            <a:endParaRPr sz="2000" b="1" i="0" u="none" strike="noStrike" cap="none">
              <a:solidFill>
                <a:srgbClr val="D18E48"/>
              </a:solidFill>
              <a:latin typeface="Lato"/>
              <a:ea typeface="Lato"/>
              <a:cs typeface="Lato"/>
              <a:sym typeface="Lato"/>
            </a:endParaRPr>
          </a:p>
          <a:p>
            <a:pPr marL="2743200" marR="0" lvl="0" indent="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Lato"/>
                <a:ea typeface="Lato"/>
                <a:cs typeface="Lato"/>
                <a:sym typeface="Lato"/>
              </a:rPr>
              <a:t>Save this list and use it to kick off next year’s popcorn sale. You’ll have an instant customer base to start fundraising with. And you’ll be able to let them know what they ordered and enjoyed last year. </a:t>
            </a:r>
            <a:endParaRPr sz="1500" b="1" i="0" u="none" strike="noStrike" cap="none">
              <a:solidFill>
                <a:schemeClr val="dk1"/>
              </a:solidFill>
              <a:latin typeface="Lato"/>
              <a:ea typeface="Lato"/>
              <a:cs typeface="Lato"/>
              <a:sym typeface="Lato"/>
            </a:endParaRPr>
          </a:p>
        </p:txBody>
      </p:sp>
      <p:pic>
        <p:nvPicPr>
          <p:cNvPr id="241" name="Google Shape;241;p29"/>
          <p:cNvPicPr preferRelativeResize="0"/>
          <p:nvPr/>
        </p:nvPicPr>
        <p:blipFill rotWithShape="1">
          <a:blip r:embed="rId3">
            <a:alphaModFix/>
          </a:blip>
          <a:srcRect/>
          <a:stretch/>
        </p:blipFill>
        <p:spPr>
          <a:xfrm>
            <a:off x="956473" y="3755350"/>
            <a:ext cx="2713424" cy="38862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0"/>
          <p:cNvPicPr preferRelativeResize="0"/>
          <p:nvPr/>
        </p:nvPicPr>
        <p:blipFill rotWithShape="1">
          <a:blip r:embed="rId3">
            <a:alphaModFix/>
          </a:blip>
          <a:srcRect r="3809"/>
          <a:stretch/>
        </p:blipFill>
        <p:spPr>
          <a:xfrm>
            <a:off x="383400" y="1162075"/>
            <a:ext cx="9675000" cy="6630151"/>
          </a:xfrm>
          <a:prstGeom prst="rect">
            <a:avLst/>
          </a:prstGeom>
          <a:noFill/>
          <a:ln>
            <a:noFill/>
          </a:ln>
        </p:spPr>
      </p:pic>
      <p:sp>
        <p:nvSpPr>
          <p:cNvPr id="247" name="Google Shape;247;p30"/>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0"/>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BE PREPARED FOR YOUR &amp; OTHERS SAFETY</a:t>
            </a:r>
            <a:endParaRPr sz="3000" b="1" i="0" u="none" strike="noStrike" cap="none">
              <a:solidFill>
                <a:srgbClr val="445743"/>
              </a:solidFill>
              <a:latin typeface="Lato"/>
              <a:ea typeface="Lato"/>
              <a:cs typeface="Lato"/>
              <a:sym typeface="Lato"/>
            </a:endParaRPr>
          </a:p>
        </p:txBody>
      </p:sp>
      <p:sp>
        <p:nvSpPr>
          <p:cNvPr id="249" name="Google Shape;249;p30"/>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
        <p:nvSpPr>
          <p:cNvPr id="250" name="Google Shape;250;p30"/>
          <p:cNvSpPr txBox="1"/>
          <p:nvPr/>
        </p:nvSpPr>
        <p:spPr>
          <a:xfrm>
            <a:off x="630600" y="1381048"/>
            <a:ext cx="9041400" cy="500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Lato"/>
                <a:ea typeface="Lato"/>
                <a:cs typeface="Lato"/>
                <a:sym typeface="Lato"/>
              </a:rPr>
              <a:t>Every Scout must follow all guidelines outlined by their state and local health department or other state and local authorities, including the Boy Scouts of America. Check with your Council on what’s required.</a:t>
            </a: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600" b="1" i="0" u="none" strike="noStrike" cap="none">
                <a:solidFill>
                  <a:srgbClr val="64886C"/>
                </a:solidFill>
                <a:latin typeface="Lato"/>
                <a:ea typeface="Lato"/>
                <a:cs typeface="Lato"/>
                <a:sym typeface="Lato"/>
              </a:rPr>
              <a:t>RECOMMENDED GUIDELINES FOR ALL SCOUTS</a:t>
            </a:r>
            <a:endParaRPr sz="1600" b="1" i="0" u="none" strike="noStrike" cap="none">
              <a:solidFill>
                <a:srgbClr val="64886C"/>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00" b="0" i="0" u="none" strike="noStrike" cap="none">
              <a:solidFill>
                <a:schemeClr val="dk1"/>
              </a:solidFill>
              <a:latin typeface="Lato"/>
              <a:ea typeface="Lato"/>
              <a:cs typeface="Lato"/>
              <a:sym typeface="Lato"/>
            </a:endParaRPr>
          </a:p>
          <a:p>
            <a:pPr marL="457200" marR="0" lvl="0" indent="-330200" algn="l" rtl="0">
              <a:lnSpc>
                <a:spcPct val="115000"/>
              </a:lnSpc>
              <a:spcBef>
                <a:spcPts val="0"/>
              </a:spcBef>
              <a:spcAft>
                <a:spcPts val="0"/>
              </a:spcAft>
              <a:buClr>
                <a:schemeClr val="dk1"/>
              </a:buClr>
              <a:buSzPts val="1600"/>
              <a:buFont typeface="Lato"/>
              <a:buChar char="●"/>
            </a:pPr>
            <a:r>
              <a:rPr lang="en" sz="1600" b="0" i="0" u="none" strike="noStrike" cap="none">
                <a:solidFill>
                  <a:schemeClr val="dk1"/>
                </a:solidFill>
                <a:latin typeface="Lato"/>
                <a:ea typeface="Lato"/>
                <a:cs typeface="Lato"/>
                <a:sym typeface="Lato"/>
              </a:rPr>
              <a:t>Limit exposure to Coronavirus and check your temperature</a:t>
            </a:r>
            <a:br>
              <a:rPr lang="en" sz="1600" b="0" i="0" u="none" strike="noStrike" cap="none">
                <a:solidFill>
                  <a:schemeClr val="dk1"/>
                </a:solidFill>
                <a:latin typeface="Lato"/>
                <a:ea typeface="Lato"/>
                <a:cs typeface="Lato"/>
                <a:sym typeface="Lato"/>
              </a:rPr>
            </a:br>
            <a:r>
              <a:rPr lang="en" sz="1600" b="0" i="0" u="none" strike="noStrike" cap="none">
                <a:solidFill>
                  <a:schemeClr val="dk1"/>
                </a:solidFill>
                <a:latin typeface="Lato"/>
                <a:ea typeface="Lato"/>
                <a:cs typeface="Lato"/>
                <a:sym typeface="Lato"/>
              </a:rPr>
              <a:t>before coming into contact with others.</a:t>
            </a: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Lato"/>
              <a:ea typeface="Lato"/>
              <a:cs typeface="Lato"/>
              <a:sym typeface="Lato"/>
            </a:endParaRPr>
          </a:p>
          <a:p>
            <a:pPr marL="457200" marR="0" lvl="0" indent="-330200" algn="l" rtl="0">
              <a:lnSpc>
                <a:spcPct val="115000"/>
              </a:lnSpc>
              <a:spcBef>
                <a:spcPts val="0"/>
              </a:spcBef>
              <a:spcAft>
                <a:spcPts val="0"/>
              </a:spcAft>
              <a:buClr>
                <a:schemeClr val="dk1"/>
              </a:buClr>
              <a:buSzPts val="1600"/>
              <a:buFont typeface="Lato"/>
              <a:buChar char="●"/>
            </a:pPr>
            <a:r>
              <a:rPr lang="en" sz="1600" b="0" i="0" u="none" strike="noStrike" cap="none">
                <a:solidFill>
                  <a:schemeClr val="dk1"/>
                </a:solidFill>
                <a:latin typeface="Lato"/>
                <a:ea typeface="Lato"/>
                <a:cs typeface="Lato"/>
                <a:sym typeface="Lato"/>
              </a:rPr>
              <a:t>Wear gloves to minimize the spread of germs.</a:t>
            </a:r>
            <a:br>
              <a:rPr lang="en" sz="1600" b="0" i="0" u="none" strike="noStrike" cap="none">
                <a:solidFill>
                  <a:schemeClr val="dk1"/>
                </a:solidFill>
                <a:latin typeface="Lato"/>
                <a:ea typeface="Lato"/>
                <a:cs typeface="Lato"/>
                <a:sym typeface="Lato"/>
              </a:rPr>
            </a:br>
            <a:r>
              <a:rPr lang="en" sz="1600" b="0" i="0" u="sng" strike="noStrike" cap="none">
                <a:solidFill>
                  <a:schemeClr val="hlink"/>
                </a:solidFill>
                <a:latin typeface="Lato"/>
                <a:ea typeface="Lato"/>
                <a:cs typeface="Lato"/>
                <a:sym typeface="Lato"/>
                <a:hlinkClick r:id="rId4"/>
              </a:rPr>
              <a:t>Watch this video to see how quickly they can spread</a:t>
            </a:r>
            <a:r>
              <a:rPr lang="en" sz="1600" b="0" i="0" u="none" strike="noStrike" cap="none">
                <a:solidFill>
                  <a:schemeClr val="dk1"/>
                </a:solidFill>
                <a:latin typeface="Lato"/>
                <a:ea typeface="Lato"/>
                <a:cs typeface="Lato"/>
                <a:sym typeface="Lato"/>
              </a:rPr>
              <a:t>.</a:t>
            </a: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700" b="0" i="0" u="none" strike="noStrike" cap="none">
              <a:solidFill>
                <a:schemeClr val="dk1"/>
              </a:solidFill>
              <a:latin typeface="Lato"/>
              <a:ea typeface="Lato"/>
              <a:cs typeface="Lato"/>
              <a:sym typeface="Lato"/>
            </a:endParaRPr>
          </a:p>
          <a:p>
            <a:pPr marL="457200" marR="0" lvl="0" indent="-330200" algn="l" rtl="0">
              <a:lnSpc>
                <a:spcPct val="115000"/>
              </a:lnSpc>
              <a:spcBef>
                <a:spcPts val="0"/>
              </a:spcBef>
              <a:spcAft>
                <a:spcPts val="0"/>
              </a:spcAft>
              <a:buClr>
                <a:schemeClr val="dk1"/>
              </a:buClr>
              <a:buSzPts val="1600"/>
              <a:buFont typeface="Lato"/>
              <a:buChar char="●"/>
            </a:pPr>
            <a:r>
              <a:rPr lang="en" sz="1600" b="0" i="0" u="none" strike="noStrike" cap="none">
                <a:solidFill>
                  <a:schemeClr val="dk1"/>
                </a:solidFill>
                <a:latin typeface="Lato"/>
                <a:ea typeface="Lato"/>
                <a:cs typeface="Lato"/>
                <a:sym typeface="Lato"/>
              </a:rPr>
              <a:t>Always wash your hands minimum of 20 seconds. </a:t>
            </a:r>
            <a:br>
              <a:rPr lang="en" sz="1600" b="0" i="0" u="none" strike="noStrike" cap="none">
                <a:solidFill>
                  <a:schemeClr val="dk1"/>
                </a:solidFill>
                <a:latin typeface="Lato"/>
                <a:ea typeface="Lato"/>
                <a:cs typeface="Lato"/>
                <a:sym typeface="Lato"/>
              </a:rPr>
            </a:br>
            <a:r>
              <a:rPr lang="en" sz="1600" b="0" i="0" u="none" strike="noStrike" cap="none">
                <a:solidFill>
                  <a:schemeClr val="dk1"/>
                </a:solidFill>
                <a:latin typeface="Lato"/>
                <a:ea typeface="Lato"/>
                <a:cs typeface="Lato"/>
                <a:sym typeface="Lato"/>
              </a:rPr>
              <a:t>(Refer back to the germ video).</a:t>
            </a: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457200" marR="0" lvl="0" indent="-330200" algn="l" rtl="0">
              <a:lnSpc>
                <a:spcPct val="115000"/>
              </a:lnSpc>
              <a:spcBef>
                <a:spcPts val="0"/>
              </a:spcBef>
              <a:spcAft>
                <a:spcPts val="0"/>
              </a:spcAft>
              <a:buClr>
                <a:schemeClr val="dk1"/>
              </a:buClr>
              <a:buSzPts val="1600"/>
              <a:buFont typeface="Lato"/>
              <a:buChar char="●"/>
            </a:pPr>
            <a:r>
              <a:rPr lang="en" sz="1600" b="0" i="0" u="none" strike="noStrike" cap="none">
                <a:solidFill>
                  <a:schemeClr val="dk1"/>
                </a:solidFill>
                <a:latin typeface="Lato"/>
                <a:ea typeface="Lato"/>
                <a:cs typeface="Lato"/>
                <a:sym typeface="Lato"/>
              </a:rPr>
              <a:t>Use hand sanitizer regularly, especially after personal contact.</a:t>
            </a: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457200" marR="0" lvl="0" indent="-330200" algn="l" rtl="0">
              <a:lnSpc>
                <a:spcPct val="115000"/>
              </a:lnSpc>
              <a:spcBef>
                <a:spcPts val="0"/>
              </a:spcBef>
              <a:spcAft>
                <a:spcPts val="0"/>
              </a:spcAft>
              <a:buClr>
                <a:schemeClr val="dk1"/>
              </a:buClr>
              <a:buSzPts val="1600"/>
              <a:buFont typeface="Lato"/>
              <a:buChar char="●"/>
            </a:pPr>
            <a:r>
              <a:rPr lang="en" sz="1600" b="0" i="0" u="none" strike="noStrike" cap="none">
                <a:solidFill>
                  <a:schemeClr val="dk1"/>
                </a:solidFill>
                <a:latin typeface="Lato"/>
                <a:ea typeface="Lato"/>
                <a:cs typeface="Lato"/>
                <a:sym typeface="Lato"/>
              </a:rPr>
              <a:t>Clean any surfaces frequently with a </a:t>
            </a:r>
            <a:br>
              <a:rPr lang="en" sz="1600" b="0" i="0" u="none" strike="noStrike" cap="none">
                <a:solidFill>
                  <a:schemeClr val="dk1"/>
                </a:solidFill>
                <a:latin typeface="Lato"/>
                <a:ea typeface="Lato"/>
                <a:cs typeface="Lato"/>
                <a:sym typeface="Lato"/>
              </a:rPr>
            </a:br>
            <a:r>
              <a:rPr lang="en" sz="1600" b="0" i="0" u="none" strike="noStrike" cap="none">
                <a:solidFill>
                  <a:schemeClr val="dk1"/>
                </a:solidFill>
                <a:latin typeface="Lato"/>
                <a:ea typeface="Lato"/>
                <a:cs typeface="Lato"/>
                <a:sym typeface="Lato"/>
              </a:rPr>
              <a:t>disinfectant wipe or hand sanitizer.</a:t>
            </a:r>
            <a:endParaRPr sz="16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457200" marR="0" lvl="0" indent="-330200" algn="l" rtl="0">
              <a:lnSpc>
                <a:spcPct val="115000"/>
              </a:lnSpc>
              <a:spcBef>
                <a:spcPts val="0"/>
              </a:spcBef>
              <a:spcAft>
                <a:spcPts val="0"/>
              </a:spcAft>
              <a:buClr>
                <a:schemeClr val="dk1"/>
              </a:buClr>
              <a:buSzPts val="1600"/>
              <a:buFont typeface="Lato"/>
              <a:buChar char="●"/>
            </a:pPr>
            <a:r>
              <a:rPr lang="en" sz="1600" b="0" i="0" u="none" strike="noStrike" cap="none">
                <a:solidFill>
                  <a:schemeClr val="dk1"/>
                </a:solidFill>
                <a:latin typeface="Lato"/>
                <a:ea typeface="Lato"/>
                <a:cs typeface="Lato"/>
                <a:sym typeface="Lato"/>
              </a:rPr>
              <a:t>Do not shake hands with customers and </a:t>
            </a:r>
            <a:br>
              <a:rPr lang="en" sz="1600" b="0" i="0" u="none" strike="noStrike" cap="none">
                <a:solidFill>
                  <a:schemeClr val="dk1"/>
                </a:solidFill>
                <a:latin typeface="Lato"/>
                <a:ea typeface="Lato"/>
                <a:cs typeface="Lato"/>
                <a:sym typeface="Lato"/>
              </a:rPr>
            </a:br>
            <a:r>
              <a:rPr lang="en" sz="1600" b="0" i="0" u="none" strike="noStrike" cap="none">
                <a:solidFill>
                  <a:schemeClr val="dk1"/>
                </a:solidFill>
                <a:latin typeface="Lato"/>
                <a:ea typeface="Lato"/>
                <a:cs typeface="Lato"/>
                <a:sym typeface="Lato"/>
              </a:rPr>
              <a:t>maintain social distance.</a:t>
            </a:r>
            <a:endParaRPr sz="1600"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pic>
        <p:nvPicPr>
          <p:cNvPr id="74" name="Google Shape;74;p15"/>
          <p:cNvPicPr preferRelativeResize="0"/>
          <p:nvPr/>
        </p:nvPicPr>
        <p:blipFill rotWithShape="1">
          <a:blip r:embed="rId3">
            <a:alphaModFix/>
          </a:blip>
          <a:srcRect/>
          <a:stretch/>
        </p:blipFill>
        <p:spPr>
          <a:xfrm>
            <a:off x="0" y="4396088"/>
            <a:ext cx="10058400" cy="3376312"/>
          </a:xfrm>
          <a:prstGeom prst="rect">
            <a:avLst/>
          </a:prstGeom>
          <a:noFill/>
          <a:ln>
            <a:noFill/>
          </a:ln>
        </p:spPr>
      </p:pic>
      <p:sp>
        <p:nvSpPr>
          <p:cNvPr id="75" name="Google Shape;75;p15"/>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SUPPORT A SCOUT WITH POPCORN</a:t>
            </a:r>
            <a:endParaRPr sz="3000" b="1" i="0" u="none" strike="noStrike" cap="none">
              <a:solidFill>
                <a:srgbClr val="445743"/>
              </a:solidFill>
              <a:latin typeface="Lato"/>
              <a:ea typeface="Lato"/>
              <a:cs typeface="Lato"/>
              <a:sym typeface="Lato"/>
            </a:endParaRPr>
          </a:p>
        </p:txBody>
      </p:sp>
      <p:sp>
        <p:nvSpPr>
          <p:cNvPr id="77" name="Google Shape;77;p15"/>
          <p:cNvSpPr txBox="1"/>
          <p:nvPr/>
        </p:nvSpPr>
        <p:spPr>
          <a:xfrm>
            <a:off x="627125" y="1099141"/>
            <a:ext cx="8797200" cy="500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500" b="1" i="0" u="none" strike="noStrike" cap="none">
                <a:solidFill>
                  <a:schemeClr val="dk1"/>
                </a:solidFill>
                <a:latin typeface="Lato"/>
                <a:ea typeface="Lato"/>
                <a:cs typeface="Lato"/>
                <a:sym typeface="Lato"/>
              </a:rPr>
              <a:t>The CAMP MASTERS online store has officially opened! </a:t>
            </a:r>
            <a:r>
              <a:rPr lang="en" sz="1500" b="0" i="0" u="none" strike="noStrike" cap="none">
                <a:solidFill>
                  <a:schemeClr val="dk1"/>
                </a:solidFill>
                <a:latin typeface="Lato"/>
                <a:ea typeface="Lato"/>
                <a:cs typeface="Lato"/>
                <a:sym typeface="Lato"/>
              </a:rPr>
              <a:t>What does this mean for your popcorn goals?</a:t>
            </a:r>
            <a:endParaRPr sz="15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You can </a:t>
            </a:r>
            <a:r>
              <a:rPr lang="en" sz="1500" b="1" i="0" u="none" strike="noStrike" cap="none">
                <a:solidFill>
                  <a:schemeClr val="dk1"/>
                </a:solidFill>
                <a:latin typeface="Lato"/>
                <a:ea typeface="Lato"/>
                <a:cs typeface="Lato"/>
                <a:sym typeface="Lato"/>
              </a:rPr>
              <a:t>email your personal ordering link</a:t>
            </a:r>
            <a:r>
              <a:rPr lang="en" sz="1500" b="0" i="0" u="none" strike="noStrike" cap="none">
                <a:solidFill>
                  <a:schemeClr val="dk1"/>
                </a:solidFill>
                <a:latin typeface="Lato"/>
                <a:ea typeface="Lato"/>
                <a:cs typeface="Lato"/>
                <a:sym typeface="Lato"/>
              </a:rPr>
              <a:t> with friends and family.</a:t>
            </a:r>
            <a:endParaRPr sz="15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You can </a:t>
            </a:r>
            <a:r>
              <a:rPr lang="en" sz="1500" b="1" i="0" u="none" strike="noStrike" cap="none">
                <a:solidFill>
                  <a:schemeClr val="dk1"/>
                </a:solidFill>
                <a:latin typeface="Lato"/>
                <a:ea typeface="Lato"/>
                <a:cs typeface="Lato"/>
                <a:sym typeface="Lato"/>
              </a:rPr>
              <a:t>host a Virtual Popcorn Party</a:t>
            </a:r>
            <a:r>
              <a:rPr lang="en" sz="1500" b="0" i="0" u="none" strike="noStrike" cap="none">
                <a:solidFill>
                  <a:schemeClr val="dk1"/>
                </a:solidFill>
                <a:latin typeface="Lato"/>
                <a:ea typeface="Lato"/>
                <a:cs typeface="Lato"/>
                <a:sym typeface="Lato"/>
              </a:rPr>
              <a:t>!</a:t>
            </a:r>
            <a:endParaRPr sz="15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You can </a:t>
            </a:r>
            <a:r>
              <a:rPr lang="en" sz="1500" b="1" i="0" u="none" strike="noStrike" cap="none">
                <a:solidFill>
                  <a:schemeClr val="dk1"/>
                </a:solidFill>
                <a:latin typeface="Lato"/>
                <a:ea typeface="Lato"/>
                <a:cs typeface="Lato"/>
                <a:sym typeface="Lato"/>
              </a:rPr>
              <a:t>post on your and your parent’s social media accounts</a:t>
            </a:r>
            <a:r>
              <a:rPr lang="en" sz="1500" b="0" i="0" u="none" strike="noStrike" cap="none">
                <a:solidFill>
                  <a:schemeClr val="dk1"/>
                </a:solidFill>
                <a:latin typeface="Lato"/>
                <a:ea typeface="Lato"/>
                <a:cs typeface="Lato"/>
                <a:sym typeface="Lato"/>
              </a:rPr>
              <a:t>.</a:t>
            </a:r>
            <a:endParaRPr sz="15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You can </a:t>
            </a:r>
            <a:r>
              <a:rPr lang="en" sz="1500" b="1" i="0" u="none" strike="noStrike" cap="none">
                <a:solidFill>
                  <a:schemeClr val="dk1"/>
                </a:solidFill>
                <a:latin typeface="Lato"/>
                <a:ea typeface="Lato"/>
                <a:cs typeface="Lato"/>
                <a:sym typeface="Lato"/>
              </a:rPr>
              <a:t>video chat with past customers, friends and family</a:t>
            </a:r>
            <a:r>
              <a:rPr lang="en" sz="1500" b="0" i="0" u="none" strike="noStrike" cap="none">
                <a:solidFill>
                  <a:schemeClr val="dk1"/>
                </a:solidFill>
                <a:latin typeface="Lato"/>
                <a:ea typeface="Lato"/>
                <a:cs typeface="Lato"/>
                <a:sym typeface="Lato"/>
              </a:rPr>
              <a:t>.</a:t>
            </a:r>
            <a:endParaRPr sz="15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You can </a:t>
            </a:r>
            <a:r>
              <a:rPr lang="en" sz="1500" b="1" i="0" u="none" strike="noStrike" cap="none">
                <a:solidFill>
                  <a:schemeClr val="dk1"/>
                </a:solidFill>
                <a:latin typeface="Lato"/>
                <a:ea typeface="Lato"/>
                <a:cs typeface="Lato"/>
                <a:sym typeface="Lato"/>
              </a:rPr>
              <a:t>ask local businesses</a:t>
            </a:r>
            <a:r>
              <a:rPr lang="en" sz="1500" b="0" i="0" u="none" strike="noStrike" cap="none">
                <a:solidFill>
                  <a:schemeClr val="dk1"/>
                </a:solidFill>
                <a:latin typeface="Lato"/>
                <a:ea typeface="Lato"/>
                <a:cs typeface="Lato"/>
                <a:sym typeface="Lato"/>
              </a:rPr>
              <a:t> to support your sales.</a:t>
            </a:r>
            <a:endParaRPr sz="15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You can </a:t>
            </a:r>
            <a:r>
              <a:rPr lang="en" sz="1500" b="1" i="0" u="none" strike="noStrike" cap="none">
                <a:solidFill>
                  <a:schemeClr val="dk1"/>
                </a:solidFill>
                <a:latin typeface="Lato"/>
                <a:ea typeface="Lato"/>
                <a:cs typeface="Lato"/>
                <a:sym typeface="Lato"/>
              </a:rPr>
              <a:t>build your own “popcorn squad”</a:t>
            </a:r>
            <a:r>
              <a:rPr lang="en" sz="1500" b="0" i="0" u="none" strike="noStrike" cap="none">
                <a:solidFill>
                  <a:schemeClr val="dk1"/>
                </a:solidFill>
                <a:latin typeface="Lato"/>
                <a:ea typeface="Lato"/>
                <a:cs typeface="Lato"/>
                <a:sym typeface="Lato"/>
              </a:rPr>
              <a:t> to promote your sale.</a:t>
            </a:r>
            <a:endParaRPr sz="1500" b="0" i="0" u="none" strike="noStrike" cap="none">
              <a:solidFill>
                <a:schemeClr val="dk1"/>
              </a:solidFill>
              <a:latin typeface="Lato"/>
              <a:ea typeface="Lato"/>
              <a:cs typeface="Lato"/>
              <a:sym typeface="Lato"/>
            </a:endParaRPr>
          </a:p>
          <a:p>
            <a:pPr marL="457200" marR="0" lvl="0" indent="-323850" algn="l" rtl="0">
              <a:lnSpc>
                <a:spcPct val="13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And so much more with the instructions found in this guide.</a:t>
            </a:r>
            <a:endParaRPr sz="15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700"/>
              <a:buFont typeface="Arial"/>
              <a:buNone/>
            </a:pPr>
            <a:r>
              <a:rPr lang="en" sz="1700" b="1" i="0" u="none" strike="noStrike" cap="none">
                <a:solidFill>
                  <a:schemeClr val="dk1"/>
                </a:solidFill>
                <a:latin typeface="Lato"/>
                <a:ea typeface="Lato"/>
                <a:cs typeface="Lato"/>
                <a:sym typeface="Lato"/>
              </a:rPr>
              <a:t>But FIRST … make SURE you set up your Scout Account at CAMPMASTERS.ORG </a:t>
            </a:r>
            <a:endParaRPr sz="1200" b="0"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a:stretch/>
        </p:blipFill>
        <p:spPr>
          <a:xfrm>
            <a:off x="2271500" y="3162625"/>
            <a:ext cx="2427925" cy="714100"/>
          </a:xfrm>
          <a:prstGeom prst="rect">
            <a:avLst/>
          </a:prstGeom>
          <a:noFill/>
          <a:ln>
            <a:noFill/>
          </a:ln>
        </p:spPr>
      </p:pic>
      <p:pic>
        <p:nvPicPr>
          <p:cNvPr id="83" name="Google Shape;83;p16"/>
          <p:cNvPicPr preferRelativeResize="0"/>
          <p:nvPr/>
        </p:nvPicPr>
        <p:blipFill rotWithShape="1">
          <a:blip r:embed="rId4">
            <a:alphaModFix/>
          </a:blip>
          <a:srcRect/>
          <a:stretch/>
        </p:blipFill>
        <p:spPr>
          <a:xfrm>
            <a:off x="4422058" y="2210125"/>
            <a:ext cx="3238500" cy="952500"/>
          </a:xfrm>
          <a:prstGeom prst="rect">
            <a:avLst/>
          </a:prstGeom>
          <a:noFill/>
          <a:ln>
            <a:noFill/>
          </a:ln>
        </p:spPr>
      </p:pic>
      <p:pic>
        <p:nvPicPr>
          <p:cNvPr id="84" name="Google Shape;84;p16"/>
          <p:cNvPicPr preferRelativeResize="0"/>
          <p:nvPr/>
        </p:nvPicPr>
        <p:blipFill rotWithShape="1">
          <a:blip r:embed="rId5">
            <a:alphaModFix/>
          </a:blip>
          <a:srcRect/>
          <a:stretch/>
        </p:blipFill>
        <p:spPr>
          <a:xfrm>
            <a:off x="2929826" y="1615225"/>
            <a:ext cx="3529200" cy="594900"/>
          </a:xfrm>
          <a:prstGeom prst="rect">
            <a:avLst/>
          </a:prstGeom>
          <a:noFill/>
          <a:ln>
            <a:noFill/>
          </a:ln>
        </p:spPr>
      </p:pic>
      <p:sp>
        <p:nvSpPr>
          <p:cNvPr id="85" name="Google Shape;85;p16"/>
          <p:cNvSpPr txBox="1"/>
          <p:nvPr/>
        </p:nvSpPr>
        <p:spPr>
          <a:xfrm>
            <a:off x="627125" y="1162075"/>
            <a:ext cx="8797200" cy="62799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rgbClr val="000000"/>
              </a:buClr>
              <a:buSzPts val="1500"/>
              <a:buFont typeface="Lato"/>
              <a:buAutoNum type="arabicPeriod"/>
            </a:pPr>
            <a:r>
              <a:rPr lang="en" sz="1500" b="1" i="0" u="none" strike="noStrike" cap="none">
                <a:solidFill>
                  <a:schemeClr val="dk1"/>
                </a:solidFill>
                <a:latin typeface="Lato"/>
                <a:ea typeface="Lato"/>
                <a:cs typeface="Lato"/>
                <a:sym typeface="Lato"/>
              </a:rPr>
              <a:t>Click here to visit </a:t>
            </a:r>
            <a:r>
              <a:rPr lang="en" sz="1500" b="1" i="0" u="sng" strike="noStrike" cap="none">
                <a:solidFill>
                  <a:schemeClr val="hlink"/>
                </a:solidFill>
                <a:latin typeface="Lato"/>
                <a:ea typeface="Lato"/>
                <a:cs typeface="Lato"/>
                <a:sym typeface="Lato"/>
                <a:hlinkClick r:id="rId6"/>
              </a:rPr>
              <a:t>Ordering.CAMPMASTERS.org</a:t>
            </a:r>
            <a:r>
              <a:rPr lang="en" sz="1500" b="1" i="0" u="none" strike="noStrike" cap="none">
                <a:solidFill>
                  <a:schemeClr val="dk1"/>
                </a:solidFill>
                <a:latin typeface="Lato"/>
                <a:ea typeface="Lato"/>
                <a:cs typeface="Lato"/>
                <a:sym typeface="Lato"/>
              </a:rPr>
              <a:t> - This will bring you to the login screen.</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Click the blue button: </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On the registration form, choose …</a:t>
            </a:r>
            <a:endParaRPr sz="1500" b="1" i="0" u="none" strike="noStrike" cap="none">
              <a:solidFill>
                <a:schemeClr val="dk1"/>
              </a:solidFill>
              <a:latin typeface="Lato"/>
              <a:ea typeface="Lato"/>
              <a:cs typeface="Lato"/>
              <a:sym typeface="Lato"/>
            </a:endParaRPr>
          </a:p>
          <a:p>
            <a:pPr marL="0" marR="0" lvl="0" indent="457200" algn="l" rtl="0">
              <a:lnSpc>
                <a:spcPct val="115000"/>
              </a:lnSpc>
              <a:spcBef>
                <a:spcPts val="0"/>
              </a:spcBef>
              <a:spcAft>
                <a:spcPts val="0"/>
              </a:spcAft>
              <a:buClr>
                <a:schemeClr val="dk1"/>
              </a:buClr>
              <a:buSzPts val="1100"/>
              <a:buFont typeface="Arial"/>
              <a:buNone/>
            </a:pPr>
            <a:r>
              <a:rPr lang="en" sz="1500" b="1" i="0" u="none" strike="noStrike" cap="none">
                <a:solidFill>
                  <a:srgbClr val="64886C"/>
                </a:solidFill>
                <a:latin typeface="Lato"/>
                <a:ea typeface="Lato"/>
                <a:cs typeface="Lato"/>
                <a:sym typeface="Lato"/>
              </a:rPr>
              <a:t>Scout </a:t>
            </a:r>
            <a:r>
              <a:rPr lang="en" sz="1500" b="1" i="0" u="none" strike="noStrike" cap="none">
                <a:solidFill>
                  <a:schemeClr val="dk1"/>
                </a:solidFill>
                <a:latin typeface="Lato"/>
                <a:ea typeface="Lato"/>
                <a:cs typeface="Lato"/>
                <a:sym typeface="Lato"/>
              </a:rPr>
              <a:t>if you have your own email</a:t>
            </a:r>
            <a:endParaRPr sz="1500" b="1" i="0" u="none" strike="noStrike" cap="none">
              <a:solidFill>
                <a:schemeClr val="dk1"/>
              </a:solidFill>
              <a:latin typeface="Lato"/>
              <a:ea typeface="Lato"/>
              <a:cs typeface="Lato"/>
              <a:sym typeface="Lato"/>
            </a:endParaRPr>
          </a:p>
          <a:p>
            <a:pPr marL="0" marR="0" lvl="0" indent="457200" algn="l" rtl="0">
              <a:lnSpc>
                <a:spcPct val="115000"/>
              </a:lnSpc>
              <a:spcBef>
                <a:spcPts val="0"/>
              </a:spcBef>
              <a:spcAft>
                <a:spcPts val="0"/>
              </a:spcAft>
              <a:buClr>
                <a:schemeClr val="dk1"/>
              </a:buClr>
              <a:buSzPts val="1100"/>
              <a:buFont typeface="Arial"/>
              <a:buNone/>
            </a:pPr>
            <a:r>
              <a:rPr lang="en" sz="1500" b="1" i="0" u="none" strike="noStrike" cap="none">
                <a:solidFill>
                  <a:schemeClr val="dk1"/>
                </a:solidFill>
                <a:latin typeface="Lato"/>
                <a:ea typeface="Lato"/>
                <a:cs typeface="Lato"/>
                <a:sym typeface="Lato"/>
              </a:rPr>
              <a:t>or </a:t>
            </a:r>
            <a:r>
              <a:rPr lang="en" sz="1500" b="1" i="0" u="none" strike="noStrike" cap="none">
                <a:solidFill>
                  <a:srgbClr val="D18E48"/>
                </a:solidFill>
                <a:latin typeface="Lato"/>
                <a:ea typeface="Lato"/>
                <a:cs typeface="Lato"/>
                <a:sym typeface="Lato"/>
              </a:rPr>
              <a:t>Parent / Guardian</a:t>
            </a:r>
            <a:r>
              <a:rPr lang="en" sz="1500" b="1" i="0" u="none" strike="noStrike" cap="none">
                <a:solidFill>
                  <a:schemeClr val="dk1"/>
                </a:solidFill>
                <a:latin typeface="Lato"/>
                <a:ea typeface="Lato"/>
                <a:cs typeface="Lato"/>
                <a:sym typeface="Lato"/>
              </a:rPr>
              <a:t> if using their email </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Select Your Age …</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8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Complete the form and submit. </a:t>
            </a:r>
            <a:r>
              <a:rPr lang="en" sz="1500" b="0" i="0" u="none" strike="noStrike" cap="none">
                <a:solidFill>
                  <a:schemeClr val="dk1"/>
                </a:solidFill>
                <a:latin typeface="Lato"/>
                <a:ea typeface="Lato"/>
                <a:cs typeface="Lato"/>
                <a:sym typeface="Lato"/>
              </a:rPr>
              <a:t>If you see a message that says</a:t>
            </a:r>
            <a:br>
              <a:rPr lang="en" sz="1500" b="0" i="0" u="none" strike="noStrike" cap="none">
                <a:solidFill>
                  <a:schemeClr val="dk1"/>
                </a:solidFill>
                <a:latin typeface="Lato"/>
                <a:ea typeface="Lato"/>
                <a:cs typeface="Lato"/>
                <a:sym typeface="Lato"/>
              </a:rPr>
            </a:br>
            <a:r>
              <a:rPr lang="en" sz="1500" b="0" i="0" u="none" strike="noStrike" cap="none">
                <a:solidFill>
                  <a:schemeClr val="dk1"/>
                </a:solidFill>
                <a:latin typeface="Lato"/>
                <a:ea typeface="Lato"/>
                <a:cs typeface="Lato"/>
                <a:sym typeface="Lato"/>
              </a:rPr>
              <a:t>you’ve  previously registered, skip to step 8. Otherwise, go to step 6.</a:t>
            </a:r>
            <a:endParaRPr sz="15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Head over to your email inbox and look for the email titled:</a:t>
            </a:r>
            <a:endParaRPr sz="1500" b="1" i="0" u="none" strike="noStrike" cap="none">
              <a:solidFill>
                <a:schemeClr val="dk1"/>
              </a:solidFill>
              <a:latin typeface="Lato"/>
              <a:ea typeface="Lato"/>
              <a:cs typeface="Lato"/>
              <a:sym typeface="Lato"/>
            </a:endParaRPr>
          </a:p>
          <a:p>
            <a:pPr marL="0" marR="0" lvl="0" indent="457200" algn="l" rtl="0">
              <a:lnSpc>
                <a:spcPct val="115000"/>
              </a:lnSpc>
              <a:spcBef>
                <a:spcPts val="0"/>
              </a:spcBef>
              <a:spcAft>
                <a:spcPts val="0"/>
              </a:spcAft>
              <a:buClr>
                <a:schemeClr val="dk1"/>
              </a:buClr>
              <a:buSzPts val="1100"/>
              <a:buFont typeface="Arial"/>
              <a:buNone/>
            </a:pPr>
            <a:r>
              <a:rPr lang="en" sz="1500" b="1" i="0" u="none" strike="noStrike" cap="none">
                <a:solidFill>
                  <a:schemeClr val="dk1"/>
                </a:solidFill>
                <a:latin typeface="Lato"/>
                <a:ea typeface="Lato"/>
                <a:cs typeface="Lato"/>
                <a:sym typeface="Lato"/>
              </a:rPr>
              <a:t>CONFIRM YOUR EMAIL TO COMPLETE YOUR REGISTRATION</a:t>
            </a: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Click on the link in the email. </a:t>
            </a:r>
            <a:endParaRPr sz="1200" b="0" i="0" u="none" strike="noStrike" cap="none">
              <a:solidFill>
                <a:schemeClr val="dk1"/>
              </a:solidFill>
              <a:latin typeface="Lato"/>
              <a:ea typeface="Lato"/>
              <a:cs typeface="Lato"/>
              <a:sym typeface="Lato"/>
            </a:endParaRPr>
          </a:p>
        </p:txBody>
      </p:sp>
      <p:pic>
        <p:nvPicPr>
          <p:cNvPr id="86" name="Google Shape;86;p16"/>
          <p:cNvPicPr preferRelativeResize="0"/>
          <p:nvPr/>
        </p:nvPicPr>
        <p:blipFill rotWithShape="1">
          <a:blip r:embed="rId7">
            <a:alphaModFix/>
          </a:blip>
          <a:srcRect/>
          <a:stretch/>
        </p:blipFill>
        <p:spPr>
          <a:xfrm>
            <a:off x="685468" y="5327900"/>
            <a:ext cx="5468299" cy="1556025"/>
          </a:xfrm>
          <a:prstGeom prst="rect">
            <a:avLst/>
          </a:prstGeom>
          <a:noFill/>
          <a:ln>
            <a:noFill/>
          </a:ln>
        </p:spPr>
      </p:pic>
      <p:sp>
        <p:nvSpPr>
          <p:cNvPr id="87" name="Google Shape;87;p16"/>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sp>
        <p:nvSpPr>
          <p:cNvPr id="88" name="Google Shape;88;p16"/>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6"/>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REGISTER / UPDATE YOUR SCOUT ACCOUNT</a:t>
            </a:r>
            <a:endParaRPr sz="3000" b="1" i="0" u="none" strike="noStrike" cap="none">
              <a:solidFill>
                <a:srgbClr val="445743"/>
              </a:solidFill>
              <a:latin typeface="Lato"/>
              <a:ea typeface="Lato"/>
              <a:cs typeface="Lato"/>
              <a:sym typeface="Lato"/>
            </a:endParaRPr>
          </a:p>
        </p:txBody>
      </p:sp>
      <p:pic>
        <p:nvPicPr>
          <p:cNvPr id="90" name="Google Shape;90;p16"/>
          <p:cNvPicPr preferRelativeResize="0"/>
          <p:nvPr/>
        </p:nvPicPr>
        <p:blipFill rotWithShape="1">
          <a:blip r:embed="rId8">
            <a:alphaModFix/>
          </a:blip>
          <a:srcRect r="5863"/>
          <a:stretch/>
        </p:blipFill>
        <p:spPr>
          <a:xfrm>
            <a:off x="5168050" y="3068050"/>
            <a:ext cx="4890349" cy="4704349"/>
          </a:xfrm>
          <a:prstGeom prst="rect">
            <a:avLst/>
          </a:prstGeom>
          <a:noFill/>
          <a:ln>
            <a:noFill/>
          </a:ln>
        </p:spPr>
      </p:pic>
      <p:sp>
        <p:nvSpPr>
          <p:cNvPr id="91" name="Google Shape;91;p16"/>
          <p:cNvSpPr/>
          <p:nvPr/>
        </p:nvSpPr>
        <p:spPr>
          <a:xfrm flipH="1">
            <a:off x="3099476" y="6620785"/>
            <a:ext cx="346200" cy="340500"/>
          </a:xfrm>
          <a:prstGeom prst="bentArrow">
            <a:avLst>
              <a:gd name="adj1" fmla="val 25000"/>
              <a:gd name="adj2" fmla="val 25000"/>
              <a:gd name="adj3" fmla="val 25000"/>
              <a:gd name="adj4" fmla="val 43750"/>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p:cNvPicPr preferRelativeResize="0"/>
          <p:nvPr/>
        </p:nvPicPr>
        <p:blipFill rotWithShape="1">
          <a:blip r:embed="rId3">
            <a:alphaModFix/>
          </a:blip>
          <a:srcRect l="38443" t="37877" r="38327" b="45850"/>
          <a:stretch/>
        </p:blipFill>
        <p:spPr>
          <a:xfrm>
            <a:off x="5930000" y="1151050"/>
            <a:ext cx="3683026" cy="1451285"/>
          </a:xfrm>
          <a:prstGeom prst="rect">
            <a:avLst/>
          </a:prstGeom>
          <a:noFill/>
          <a:ln>
            <a:noFill/>
          </a:ln>
        </p:spPr>
      </p:pic>
      <p:sp>
        <p:nvSpPr>
          <p:cNvPr id="97" name="Google Shape;97;p17"/>
          <p:cNvSpPr txBox="1"/>
          <p:nvPr/>
        </p:nvSpPr>
        <p:spPr>
          <a:xfrm>
            <a:off x="627125" y="1162075"/>
            <a:ext cx="8797200" cy="62799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rgbClr val="000000"/>
              </a:buClr>
              <a:buSzPts val="1500"/>
              <a:buFont typeface="Lato"/>
              <a:buAutoNum type="arabicPeriod" startAt="8"/>
            </a:pPr>
            <a:r>
              <a:rPr lang="en" sz="1500" b="1" i="0" u="none" strike="noStrike" cap="none">
                <a:solidFill>
                  <a:schemeClr val="dk1"/>
                </a:solidFill>
                <a:latin typeface="Lato"/>
                <a:ea typeface="Lato"/>
                <a:cs typeface="Lato"/>
                <a:sym typeface="Lato"/>
              </a:rPr>
              <a:t>If you see this message, there are a few more steps.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Otherwise, you can skip to the next page.</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startAt="8"/>
            </a:pPr>
            <a:r>
              <a:rPr lang="en" sz="1500" b="1" i="0" u="none" strike="noStrike" cap="none">
                <a:solidFill>
                  <a:schemeClr val="dk1"/>
                </a:solidFill>
                <a:latin typeface="Lato"/>
                <a:ea typeface="Lato"/>
                <a:cs typeface="Lato"/>
                <a:sym typeface="Lato"/>
              </a:rPr>
              <a:t>If you’re with the same Unit, click the </a:t>
            </a:r>
            <a:r>
              <a:rPr lang="en" sz="1500" b="1" i="0" u="none" strike="noStrike" cap="none">
                <a:solidFill>
                  <a:srgbClr val="64886C"/>
                </a:solidFill>
                <a:latin typeface="Lato"/>
                <a:ea typeface="Lato"/>
                <a:cs typeface="Lato"/>
                <a:sym typeface="Lato"/>
              </a:rPr>
              <a:t>green Sign In button</a:t>
            </a:r>
            <a:r>
              <a:rPr lang="en" sz="1500" b="1" i="0" u="none" strike="noStrike" cap="none">
                <a:solidFill>
                  <a:schemeClr val="dk1"/>
                </a:solidFill>
                <a:latin typeface="Lato"/>
                <a:ea typeface="Lato"/>
                <a:cs typeface="Lato"/>
                <a:sym typeface="Lato"/>
              </a:rPr>
              <a:t>.</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If you’ve changed Units (</a:t>
            </a:r>
            <a:r>
              <a:rPr lang="en" sz="1500" b="1" i="1" u="none" strike="noStrike" cap="none">
                <a:solidFill>
                  <a:schemeClr val="dk1"/>
                </a:solidFill>
                <a:latin typeface="Lato"/>
                <a:ea typeface="Lato"/>
                <a:cs typeface="Lato"/>
                <a:sym typeface="Lato"/>
              </a:rPr>
              <a:t>or are unsure what Unit you are </a:t>
            </a:r>
            <a:br>
              <a:rPr lang="en" sz="1500" b="1" i="1" u="none" strike="noStrike" cap="none">
                <a:solidFill>
                  <a:schemeClr val="dk1"/>
                </a:solidFill>
                <a:latin typeface="Lato"/>
                <a:ea typeface="Lato"/>
                <a:cs typeface="Lato"/>
                <a:sym typeface="Lato"/>
              </a:rPr>
            </a:br>
            <a:r>
              <a:rPr lang="en" sz="1500" b="1" i="1" u="none" strike="noStrike" cap="none">
                <a:solidFill>
                  <a:schemeClr val="dk1"/>
                </a:solidFill>
                <a:latin typeface="Lato"/>
                <a:ea typeface="Lato"/>
                <a:cs typeface="Lato"/>
                <a:sym typeface="Lato"/>
              </a:rPr>
              <a:t>assigned to in CAMP MASTERS</a:t>
            </a:r>
            <a:r>
              <a:rPr lang="en" sz="1500" b="1" i="0" u="none" strike="noStrike" cap="none">
                <a:solidFill>
                  <a:schemeClr val="dk1"/>
                </a:solidFill>
                <a:latin typeface="Lato"/>
                <a:ea typeface="Lato"/>
                <a:cs typeface="Lato"/>
                <a:sym typeface="Lato"/>
              </a:rPr>
              <a:t>), Click the </a:t>
            </a:r>
            <a:r>
              <a:rPr lang="en" sz="1500" b="1" i="0" u="none" strike="noStrike" cap="none">
                <a:solidFill>
                  <a:srgbClr val="699FB0"/>
                </a:solidFill>
                <a:latin typeface="Lato"/>
                <a:ea typeface="Lato"/>
                <a:cs typeface="Lato"/>
                <a:sym typeface="Lato"/>
              </a:rPr>
              <a:t>blue Register button</a:t>
            </a:r>
            <a:r>
              <a:rPr lang="en" sz="1500" b="1" i="0" u="none" strike="noStrike" cap="none">
                <a:solidFill>
                  <a:schemeClr val="dk1"/>
                </a:solidFill>
                <a:latin typeface="Lato"/>
                <a:ea typeface="Lato"/>
                <a:cs typeface="Lato"/>
                <a:sym typeface="Lato"/>
              </a:rPr>
              <a: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startAt="8"/>
            </a:pPr>
            <a:r>
              <a:rPr lang="en" sz="1500" b="1" i="0" u="none" strike="noStrike" cap="none">
                <a:solidFill>
                  <a:schemeClr val="dk1"/>
                </a:solidFill>
                <a:latin typeface="Lato"/>
                <a:ea typeface="Lato"/>
                <a:cs typeface="Lato"/>
                <a:sym typeface="Lato"/>
              </a:rPr>
              <a:t>If you clicked the blue Register button, you’ll need to search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for your Unit. Type your Unit, State or Council name to find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your correct Unit.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startAt="8"/>
            </a:pPr>
            <a:r>
              <a:rPr lang="en" sz="1500" b="1" i="0" u="none" strike="noStrike" cap="none">
                <a:solidFill>
                  <a:schemeClr val="dk1"/>
                </a:solidFill>
                <a:latin typeface="Lato"/>
                <a:ea typeface="Lato"/>
                <a:cs typeface="Lato"/>
                <a:sym typeface="Lato"/>
              </a:rPr>
              <a:t>Select your correct Unit from the dropdown list and click </a:t>
            </a:r>
            <a:r>
              <a:rPr lang="en" sz="1500" b="1" i="0" u="none" strike="noStrike" cap="none">
                <a:solidFill>
                  <a:srgbClr val="699FB0"/>
                </a:solidFill>
                <a:latin typeface="Lato"/>
                <a:ea typeface="Lato"/>
                <a:cs typeface="Lato"/>
                <a:sym typeface="Lato"/>
              </a:rPr>
              <a:t>Register</a:t>
            </a:r>
            <a:r>
              <a:rPr lang="en" sz="1500" b="1" i="0" u="none" strike="noStrike" cap="none">
                <a:solidFill>
                  <a:schemeClr val="dk1"/>
                </a:solidFill>
                <a:latin typeface="Lato"/>
                <a:ea typeface="Lato"/>
                <a:cs typeface="Lato"/>
                <a:sym typeface="Lato"/>
              </a:rPr>
              <a: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startAt="8"/>
            </a:pPr>
            <a:r>
              <a:rPr lang="en" sz="1500" b="1" i="0" u="none" strike="noStrike" cap="none">
                <a:solidFill>
                  <a:schemeClr val="dk1"/>
                </a:solidFill>
                <a:latin typeface="Lato"/>
                <a:ea typeface="Lato"/>
                <a:cs typeface="Lato"/>
                <a:sym typeface="Lato"/>
              </a:rPr>
              <a:t>Head over to your email inbox and look for the email titled:</a:t>
            </a:r>
            <a:endParaRPr sz="1500" b="1" i="0" u="none" strike="noStrike" cap="none">
              <a:solidFill>
                <a:schemeClr val="dk1"/>
              </a:solidFill>
              <a:latin typeface="Lato"/>
              <a:ea typeface="Lato"/>
              <a:cs typeface="Lato"/>
              <a:sym typeface="Lato"/>
            </a:endParaRPr>
          </a:p>
          <a:p>
            <a:pPr marL="0" marR="0" lvl="0" indent="45720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Lato"/>
                <a:ea typeface="Lato"/>
                <a:cs typeface="Lato"/>
                <a:sym typeface="Lato"/>
              </a:rPr>
              <a:t>CONFIRM YOUR EMAIL TO COMPLETE YOUR REGISTRATION</a:t>
            </a: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startAt="8"/>
            </a:pPr>
            <a:r>
              <a:rPr lang="en" sz="1500" b="1" i="0" u="none" strike="noStrike" cap="none">
                <a:solidFill>
                  <a:schemeClr val="dk1"/>
                </a:solidFill>
                <a:latin typeface="Lato"/>
                <a:ea typeface="Lato"/>
                <a:cs typeface="Lato"/>
                <a:sym typeface="Lato"/>
              </a:rPr>
              <a:t>Click on the link in the email.</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p:txBody>
      </p:sp>
      <p:sp>
        <p:nvSpPr>
          <p:cNvPr id="98" name="Google Shape;98;p17"/>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sp>
        <p:nvSpPr>
          <p:cNvPr id="99" name="Google Shape;99;p17"/>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7"/>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ALREADY REGISTERED WITH CAMP MASTERS?</a:t>
            </a:r>
            <a:endParaRPr sz="3000" b="1" i="0" u="none" strike="noStrike" cap="none">
              <a:solidFill>
                <a:srgbClr val="445743"/>
              </a:solidFill>
              <a:latin typeface="Lato"/>
              <a:ea typeface="Lato"/>
              <a:cs typeface="Lato"/>
              <a:sym typeface="Lato"/>
            </a:endParaRPr>
          </a:p>
        </p:txBody>
      </p:sp>
      <p:pic>
        <p:nvPicPr>
          <p:cNvPr id="101" name="Google Shape;101;p17"/>
          <p:cNvPicPr preferRelativeResize="0"/>
          <p:nvPr/>
        </p:nvPicPr>
        <p:blipFill rotWithShape="1">
          <a:blip r:embed="rId4">
            <a:alphaModFix/>
          </a:blip>
          <a:srcRect l="38528" t="37849" r="38477" b="45743"/>
          <a:stretch/>
        </p:blipFill>
        <p:spPr>
          <a:xfrm>
            <a:off x="6718250" y="2996075"/>
            <a:ext cx="2312851" cy="928301"/>
          </a:xfrm>
          <a:prstGeom prst="rect">
            <a:avLst/>
          </a:prstGeom>
          <a:noFill/>
          <a:ln>
            <a:noFill/>
          </a:ln>
        </p:spPr>
      </p:pic>
      <p:pic>
        <p:nvPicPr>
          <p:cNvPr id="102" name="Google Shape;102;p17"/>
          <p:cNvPicPr preferRelativeResize="0"/>
          <p:nvPr/>
        </p:nvPicPr>
        <p:blipFill rotWithShape="1">
          <a:blip r:embed="rId5">
            <a:alphaModFix/>
          </a:blip>
          <a:srcRect/>
          <a:stretch/>
        </p:blipFill>
        <p:spPr>
          <a:xfrm>
            <a:off x="685468" y="5327900"/>
            <a:ext cx="5468299" cy="1556025"/>
          </a:xfrm>
          <a:prstGeom prst="rect">
            <a:avLst/>
          </a:prstGeom>
          <a:noFill/>
          <a:ln>
            <a:noFill/>
          </a:ln>
        </p:spPr>
      </p:pic>
      <p:sp>
        <p:nvSpPr>
          <p:cNvPr id="103" name="Google Shape;103;p17"/>
          <p:cNvSpPr/>
          <p:nvPr/>
        </p:nvSpPr>
        <p:spPr>
          <a:xfrm flipH="1">
            <a:off x="3099476" y="6620785"/>
            <a:ext cx="346200" cy="340500"/>
          </a:xfrm>
          <a:prstGeom prst="bentArrow">
            <a:avLst>
              <a:gd name="adj1" fmla="val 25000"/>
              <a:gd name="adj2" fmla="val 25000"/>
              <a:gd name="adj3" fmla="val 25000"/>
              <a:gd name="adj4" fmla="val 43750"/>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17"/>
          <p:cNvPicPr preferRelativeResize="0"/>
          <p:nvPr/>
        </p:nvPicPr>
        <p:blipFill rotWithShape="1">
          <a:blip r:embed="rId6">
            <a:alphaModFix/>
          </a:blip>
          <a:srcRect b="7689"/>
          <a:stretch/>
        </p:blipFill>
        <p:spPr>
          <a:xfrm>
            <a:off x="6375375" y="4098756"/>
            <a:ext cx="3683023" cy="36736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rotWithShape="1">
          <a:blip r:embed="rId3">
            <a:alphaModFix/>
          </a:blip>
          <a:srcRect l="15224" t="18384" b="14319"/>
          <a:stretch/>
        </p:blipFill>
        <p:spPr>
          <a:xfrm>
            <a:off x="849600" y="3774900"/>
            <a:ext cx="8212800" cy="3667075"/>
          </a:xfrm>
          <a:prstGeom prst="rect">
            <a:avLst/>
          </a:prstGeom>
          <a:noFill/>
          <a:ln>
            <a:noFill/>
          </a:ln>
        </p:spPr>
      </p:pic>
      <p:sp>
        <p:nvSpPr>
          <p:cNvPr id="110" name="Google Shape;110;p18"/>
          <p:cNvSpPr txBox="1"/>
          <p:nvPr/>
        </p:nvSpPr>
        <p:spPr>
          <a:xfrm>
            <a:off x="627125" y="1162075"/>
            <a:ext cx="8797200" cy="26127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From the Dashboard, click on </a:t>
            </a:r>
            <a:r>
              <a:rPr lang="en" sz="1500" b="1" i="0" u="none" strike="noStrike" cap="none">
                <a:solidFill>
                  <a:srgbClr val="699FB0"/>
                </a:solidFill>
                <a:latin typeface="Lato"/>
                <a:ea typeface="Lato"/>
                <a:cs typeface="Lato"/>
                <a:sym typeface="Lato"/>
              </a:rPr>
              <a:t>Promote Yourself Online </a:t>
            </a:r>
            <a:r>
              <a:rPr lang="en" sz="1500" b="1" i="0" u="none" strike="noStrike" cap="none">
                <a:solidFill>
                  <a:schemeClr val="dk1"/>
                </a:solidFill>
                <a:latin typeface="Lato"/>
                <a:ea typeface="Lato"/>
                <a:cs typeface="Lato"/>
                <a:sym typeface="Lato"/>
              </a:rPr>
              <a:t>under the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LINKS menu.</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Click on the folder icon to add your picture. If you don’t have one, take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one outside with a nice background using a phone or digital camera.</a:t>
            </a:r>
            <a:br>
              <a:rPr lang="en" sz="1500" b="1" i="0" u="none" strike="noStrike" cap="none">
                <a:solidFill>
                  <a:schemeClr val="dk1"/>
                </a:solidFill>
                <a:latin typeface="Lato"/>
                <a:ea typeface="Lato"/>
                <a:cs typeface="Lato"/>
                <a:sym typeface="Lato"/>
              </a:rPr>
            </a:br>
            <a:r>
              <a:rPr lang="en" sz="1500" b="1" i="0" u="none" strike="noStrike" cap="none">
                <a:solidFill>
                  <a:srgbClr val="D18E48"/>
                </a:solidFill>
                <a:latin typeface="Lato"/>
                <a:ea typeface="Lato"/>
                <a:cs typeface="Lato"/>
                <a:sym typeface="Lato"/>
              </a:rPr>
              <a:t>Choose your picture file to upload.</a:t>
            </a:r>
            <a:r>
              <a:rPr lang="en" sz="1500" b="1" i="0" u="none" strike="noStrike" cap="none">
                <a:solidFill>
                  <a:srgbClr val="64886C"/>
                </a:solidFill>
                <a:latin typeface="Lato"/>
                <a:ea typeface="Lato"/>
                <a:cs typeface="Lato"/>
                <a:sym typeface="Lato"/>
              </a:rPr>
              <a:t> </a:t>
            </a:r>
            <a:r>
              <a:rPr lang="en" sz="1500" b="1" i="0" u="none" strike="noStrike" cap="none">
                <a:solidFill>
                  <a:schemeClr val="dk1"/>
                </a:solidFill>
                <a:latin typeface="Lato"/>
                <a:ea typeface="Lato"/>
                <a:cs typeface="Lato"/>
                <a:sym typeface="Lato"/>
              </a:rPr>
              <a:t>Then click the  submit button. You’ll receive a green confirmation banner once the changes have saved.</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Click Save Changes and your profile image is all done. Now let’s create your Scout Bio.</a:t>
            </a:r>
            <a:endParaRPr sz="1500" b="1" i="0" u="none" strike="noStrike" cap="none">
              <a:solidFill>
                <a:schemeClr val="dk1"/>
              </a:solidFill>
              <a:latin typeface="Lato"/>
              <a:ea typeface="Lato"/>
              <a:cs typeface="Lato"/>
              <a:sym typeface="Lato"/>
            </a:endParaRPr>
          </a:p>
        </p:txBody>
      </p:sp>
      <p:sp>
        <p:nvSpPr>
          <p:cNvPr id="111" name="Google Shape;111;p18"/>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sp>
        <p:nvSpPr>
          <p:cNvPr id="112" name="Google Shape;112;p18"/>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TIME TO COMPLETE / UPDATE YOUR SCOUT BIO</a:t>
            </a:r>
            <a:endParaRPr sz="3000" b="1" i="0" u="none" strike="noStrike" cap="none">
              <a:solidFill>
                <a:srgbClr val="445743"/>
              </a:solidFill>
              <a:latin typeface="Lato"/>
              <a:ea typeface="Lato"/>
              <a:cs typeface="Lato"/>
              <a:sym typeface="Lato"/>
            </a:endParaRPr>
          </a:p>
        </p:txBody>
      </p:sp>
      <p:pic>
        <p:nvPicPr>
          <p:cNvPr id="114" name="Google Shape;114;p18"/>
          <p:cNvPicPr preferRelativeResize="0"/>
          <p:nvPr/>
        </p:nvPicPr>
        <p:blipFill rotWithShape="1">
          <a:blip r:embed="rId4">
            <a:alphaModFix/>
          </a:blip>
          <a:srcRect l="15950" t="44995" r="64494" b="19408"/>
          <a:stretch/>
        </p:blipFill>
        <p:spPr>
          <a:xfrm>
            <a:off x="7244325" y="1064750"/>
            <a:ext cx="1966699" cy="2013900"/>
          </a:xfrm>
          <a:prstGeom prst="rect">
            <a:avLst/>
          </a:prstGeom>
          <a:noFill/>
          <a:ln>
            <a:noFill/>
          </a:ln>
        </p:spPr>
      </p:pic>
      <p:sp>
        <p:nvSpPr>
          <p:cNvPr id="115" name="Google Shape;115;p18"/>
          <p:cNvSpPr/>
          <p:nvPr/>
        </p:nvSpPr>
        <p:spPr>
          <a:xfrm>
            <a:off x="2895000" y="5184925"/>
            <a:ext cx="330300" cy="340500"/>
          </a:xfrm>
          <a:prstGeom prst="downArrow">
            <a:avLst>
              <a:gd name="adj1" fmla="val 50000"/>
              <a:gd name="adj2" fmla="val 50000"/>
            </a:avLst>
          </a:prstGeom>
          <a:solidFill>
            <a:srgbClr val="4457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8926400" y="1416025"/>
            <a:ext cx="393300" cy="251700"/>
          </a:xfrm>
          <a:prstGeom prst="leftArrow">
            <a:avLst>
              <a:gd name="adj1" fmla="val 50000"/>
              <a:gd name="adj2" fmla="val 50000"/>
            </a:avLst>
          </a:prstGeom>
          <a:solidFill>
            <a:srgbClr val="445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txBox="1"/>
          <p:nvPr/>
        </p:nvSpPr>
        <p:spPr>
          <a:xfrm>
            <a:off x="9424850" y="1329475"/>
            <a:ext cx="393300" cy="424800"/>
          </a:xfrm>
          <a:prstGeom prst="rect">
            <a:avLst/>
          </a:prstGeom>
          <a:solidFill>
            <a:srgbClr val="D18E48"/>
          </a:solidFill>
          <a:ln w="9525" cap="flat" cmpd="sng">
            <a:solidFill>
              <a:srgbClr val="614B4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Roboto Black"/>
                <a:ea typeface="Roboto Black"/>
                <a:cs typeface="Roboto Black"/>
                <a:sym typeface="Roboto Black"/>
              </a:rPr>
              <a:t>1</a:t>
            </a:r>
            <a:endParaRPr sz="1600" b="0" i="0" u="none" strike="noStrike" cap="none">
              <a:solidFill>
                <a:srgbClr val="FFFFFF"/>
              </a:solidFill>
              <a:latin typeface="Roboto Black"/>
              <a:ea typeface="Roboto Black"/>
              <a:cs typeface="Roboto Black"/>
              <a:sym typeface="Roboto Black"/>
            </a:endParaRPr>
          </a:p>
        </p:txBody>
      </p:sp>
      <p:sp>
        <p:nvSpPr>
          <p:cNvPr id="118" name="Google Shape;118;p18"/>
          <p:cNvSpPr txBox="1"/>
          <p:nvPr/>
        </p:nvSpPr>
        <p:spPr>
          <a:xfrm>
            <a:off x="750698" y="5525425"/>
            <a:ext cx="393300" cy="424800"/>
          </a:xfrm>
          <a:prstGeom prst="rect">
            <a:avLst/>
          </a:prstGeom>
          <a:solidFill>
            <a:srgbClr val="D18E48"/>
          </a:solidFill>
          <a:ln w="9525" cap="flat" cmpd="sng">
            <a:solidFill>
              <a:srgbClr val="614B4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Roboto Black"/>
                <a:ea typeface="Roboto Black"/>
                <a:cs typeface="Roboto Black"/>
                <a:sym typeface="Roboto Black"/>
              </a:rPr>
              <a:t>2</a:t>
            </a:r>
            <a:endParaRPr sz="1600" b="0" i="0" u="none" strike="noStrike" cap="none">
              <a:solidFill>
                <a:srgbClr val="FFFFFF"/>
              </a:solidFill>
              <a:latin typeface="Roboto Black"/>
              <a:ea typeface="Roboto Black"/>
              <a:cs typeface="Roboto Black"/>
              <a:sym typeface="Roboto Black"/>
            </a:endParaRPr>
          </a:p>
        </p:txBody>
      </p:sp>
      <p:sp>
        <p:nvSpPr>
          <p:cNvPr id="119" name="Google Shape;119;p18"/>
          <p:cNvSpPr/>
          <p:nvPr/>
        </p:nvSpPr>
        <p:spPr>
          <a:xfrm>
            <a:off x="1242975" y="5599042"/>
            <a:ext cx="330300" cy="340500"/>
          </a:xfrm>
          <a:prstGeom prst="rightArrow">
            <a:avLst>
              <a:gd name="adj1" fmla="val 50000"/>
              <a:gd name="adj2" fmla="val 50000"/>
            </a:avLst>
          </a:prstGeom>
          <a:solidFill>
            <a:srgbClr val="445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txBox="1"/>
          <p:nvPr/>
        </p:nvSpPr>
        <p:spPr>
          <a:xfrm>
            <a:off x="2863498" y="4655125"/>
            <a:ext cx="393300" cy="424800"/>
          </a:xfrm>
          <a:prstGeom prst="rect">
            <a:avLst/>
          </a:prstGeom>
          <a:solidFill>
            <a:srgbClr val="D18E48"/>
          </a:solidFill>
          <a:ln w="9525" cap="flat" cmpd="sng">
            <a:solidFill>
              <a:srgbClr val="614B4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Roboto Black"/>
                <a:ea typeface="Roboto Black"/>
                <a:cs typeface="Roboto Black"/>
                <a:sym typeface="Roboto Black"/>
              </a:rPr>
              <a:t>3</a:t>
            </a:r>
            <a:endParaRPr sz="1600" b="0" i="0" u="none" strike="noStrike" cap="none">
              <a:solidFill>
                <a:srgbClr val="FFFFFF"/>
              </a:solidFill>
              <a:latin typeface="Roboto Black"/>
              <a:ea typeface="Roboto Black"/>
              <a:cs typeface="Roboto Black"/>
              <a:sym typeface="Robo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l="15224" t="18382" b="39152"/>
          <a:stretch/>
        </p:blipFill>
        <p:spPr>
          <a:xfrm>
            <a:off x="849600" y="5070300"/>
            <a:ext cx="8212800" cy="2314000"/>
          </a:xfrm>
          <a:prstGeom prst="rect">
            <a:avLst/>
          </a:prstGeom>
          <a:noFill/>
          <a:ln>
            <a:noFill/>
          </a:ln>
        </p:spPr>
      </p:pic>
      <p:pic>
        <p:nvPicPr>
          <p:cNvPr id="126" name="Google Shape;126;p19"/>
          <p:cNvPicPr preferRelativeResize="0"/>
          <p:nvPr/>
        </p:nvPicPr>
        <p:blipFill rotWithShape="1">
          <a:blip r:embed="rId4">
            <a:alphaModFix/>
          </a:blip>
          <a:srcRect l="17100" t="33405" r="68821" b="41289"/>
          <a:stretch/>
        </p:blipFill>
        <p:spPr>
          <a:xfrm>
            <a:off x="1069875" y="5918966"/>
            <a:ext cx="1285963" cy="1300250"/>
          </a:xfrm>
          <a:prstGeom prst="rect">
            <a:avLst/>
          </a:prstGeom>
          <a:noFill/>
          <a:ln>
            <a:noFill/>
          </a:ln>
        </p:spPr>
      </p:pic>
      <p:sp>
        <p:nvSpPr>
          <p:cNvPr id="127" name="Google Shape;127;p19"/>
          <p:cNvSpPr txBox="1"/>
          <p:nvPr/>
        </p:nvSpPr>
        <p:spPr>
          <a:xfrm>
            <a:off x="627125" y="1036206"/>
            <a:ext cx="8797200" cy="64794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dk1"/>
              </a:buClr>
              <a:buSzPts val="1500"/>
              <a:buFont typeface="Lato"/>
              <a:buAutoNum type="arabicPeriod" startAt="5"/>
            </a:pPr>
            <a:r>
              <a:rPr lang="en" sz="1500" b="1" i="0" u="none" strike="noStrike" cap="none">
                <a:solidFill>
                  <a:schemeClr val="dk1"/>
                </a:solidFill>
                <a:latin typeface="Lato"/>
                <a:ea typeface="Lato"/>
                <a:cs typeface="Lato"/>
                <a:sym typeface="Lato"/>
              </a:rPr>
              <a:t>In the empty box below your name, click in the box to begin typing. This is your introduction to potential supports so be sure to make a great first impression. Here’s a template to get started.</a:t>
            </a: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r>
              <a:rPr lang="en" sz="1400" b="0" i="0" u="none" strike="noStrike" cap="none">
                <a:solidFill>
                  <a:schemeClr val="dk1"/>
                </a:solidFill>
                <a:latin typeface="Lato"/>
                <a:ea typeface="Lato"/>
                <a:cs typeface="Lato"/>
                <a:sym typeface="Lato"/>
              </a:rPr>
              <a:t>Hi and thanks for visiting my popcorn page. My Scouting adventures began at age _____. I became interested in Scouting because _______________________________________________________________________. </a:t>
            </a:r>
            <a:endParaRPr sz="1400" b="0" i="0" u="none" strike="noStrike" cap="none">
              <a:solidFill>
                <a:schemeClr val="dk1"/>
              </a:solidFill>
              <a:latin typeface="Lato"/>
              <a:ea typeface="Lato"/>
              <a:cs typeface="Lato"/>
              <a:sym typeface="Lato"/>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Lato"/>
              <a:ea typeface="Lato"/>
              <a:cs typeface="Lato"/>
              <a:sym typeface="Lato"/>
            </a:endParaRPr>
          </a:p>
          <a:p>
            <a:pPr marL="45720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Lato"/>
                <a:ea typeface="Lato"/>
                <a:cs typeface="Lato"/>
                <a:sym typeface="Lato"/>
              </a:rPr>
              <a:t>My biggest accomplishment / adventure so far is ____________________________________________________. </a:t>
            </a:r>
            <a:endParaRPr sz="1400" b="0" i="0" u="none" strike="noStrike" cap="none">
              <a:solidFill>
                <a:schemeClr val="dk1"/>
              </a:solidFill>
              <a:latin typeface="Lato"/>
              <a:ea typeface="Lato"/>
              <a:cs typeface="Lato"/>
              <a:sym typeface="Lato"/>
            </a:endParaRPr>
          </a:p>
          <a:p>
            <a:pPr marL="45720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Lato"/>
                <a:ea typeface="Lato"/>
                <a:cs typeface="Lato"/>
                <a:sym typeface="Lato"/>
              </a:rPr>
              <a:t>I’m currently fundraising to earn my own way to ____________________________________________________. </a:t>
            </a:r>
            <a:br>
              <a:rPr lang="en" sz="1400" b="0" i="0" u="none" strike="noStrike" cap="none">
                <a:solidFill>
                  <a:schemeClr val="dk1"/>
                </a:solidFill>
                <a:latin typeface="Lato"/>
                <a:ea typeface="Lato"/>
                <a:cs typeface="Lato"/>
                <a:sym typeface="Lato"/>
              </a:rPr>
            </a:br>
            <a:r>
              <a:rPr lang="en" sz="1400" b="0" i="0" u="none" strike="noStrike" cap="none">
                <a:solidFill>
                  <a:schemeClr val="dk1"/>
                </a:solidFill>
                <a:latin typeface="Lato"/>
                <a:ea typeface="Lato"/>
                <a:cs typeface="Lato"/>
                <a:sym typeface="Lato"/>
              </a:rPr>
              <a:t>Your popcorn purchase here is a donation that helps me and my fellow Scouts ________________________________________________________________________________________________________. </a:t>
            </a:r>
            <a:endParaRPr sz="1400" b="0" i="0" u="none" strike="noStrike" cap="none">
              <a:solidFill>
                <a:schemeClr val="dk1"/>
              </a:solidFill>
              <a:latin typeface="Lato"/>
              <a:ea typeface="Lato"/>
              <a:cs typeface="Lato"/>
              <a:sym typeface="Lato"/>
            </a:endParaRPr>
          </a:p>
          <a:p>
            <a:pPr marL="457200" marR="0" lvl="0" indent="0" algn="l" rtl="0">
              <a:lnSpc>
                <a:spcPct val="115000"/>
              </a:lnSpc>
              <a:spcBef>
                <a:spcPts val="0"/>
              </a:spcBef>
              <a:spcAft>
                <a:spcPts val="0"/>
              </a:spcAft>
              <a:buClr>
                <a:srgbClr val="000000"/>
              </a:buClr>
              <a:buSzPts val="1400"/>
              <a:buFont typeface="Arial"/>
              <a:buNone/>
            </a:pPr>
            <a:br>
              <a:rPr lang="en" sz="1400" b="0" i="0" u="none" strike="noStrike" cap="none">
                <a:solidFill>
                  <a:schemeClr val="dk1"/>
                </a:solidFill>
                <a:latin typeface="Lato"/>
                <a:ea typeface="Lato"/>
                <a:cs typeface="Lato"/>
                <a:sym typeface="Lato"/>
              </a:rPr>
            </a:br>
            <a:r>
              <a:rPr lang="en" sz="1400" b="0" i="0" u="none" strike="noStrike" cap="none">
                <a:solidFill>
                  <a:schemeClr val="dk1"/>
                </a:solidFill>
                <a:latin typeface="Lato"/>
                <a:ea typeface="Lato"/>
                <a:cs typeface="Lato"/>
                <a:sym typeface="Lato"/>
              </a:rPr>
              <a:t>Your support means very much to me  because _______________________________________________________________. </a:t>
            </a:r>
            <a:endParaRPr sz="1400" b="0" i="0" u="none" strike="noStrike" cap="none">
              <a:solidFill>
                <a:schemeClr val="dk1"/>
              </a:solidFill>
              <a:latin typeface="Lato"/>
              <a:ea typeface="Lato"/>
              <a:cs typeface="Lato"/>
              <a:sym typeface="Lato"/>
            </a:endParaRPr>
          </a:p>
          <a:p>
            <a:pPr marL="45720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Lato"/>
                <a:ea typeface="Lato"/>
                <a:cs typeface="Lato"/>
                <a:sym typeface="Lato"/>
              </a:rPr>
              <a:t>You’ll help me out today, won’t you?</a:t>
            </a:r>
            <a:br>
              <a:rPr lang="en" sz="1400" b="0" i="0" u="none" strike="noStrike" cap="none">
                <a:solidFill>
                  <a:schemeClr val="dk1"/>
                </a:solidFill>
                <a:latin typeface="Lato"/>
                <a:ea typeface="Lato"/>
                <a:cs typeface="Lato"/>
                <a:sym typeface="Lato"/>
              </a:rPr>
            </a:br>
            <a:endParaRPr sz="1400" b="0"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startAt="5"/>
            </a:pPr>
            <a:r>
              <a:rPr lang="en" sz="1500" b="1" i="0" u="none" strike="noStrike" cap="none">
                <a:solidFill>
                  <a:schemeClr val="dk1"/>
                </a:solidFill>
                <a:latin typeface="Lato"/>
                <a:ea typeface="Lato"/>
                <a:cs typeface="Lato"/>
                <a:sym typeface="Lato"/>
              </a:rPr>
              <a:t>Click the  Save Changes button and you’re done! Now it’s time to promote your popcorn sale.</a:t>
            </a:r>
            <a:endParaRPr sz="1500" b="1" i="0" u="none" strike="noStrike" cap="none">
              <a:solidFill>
                <a:schemeClr val="dk1"/>
              </a:solidFill>
              <a:latin typeface="Lato"/>
              <a:ea typeface="Lato"/>
              <a:cs typeface="Lato"/>
              <a:sym typeface="Lato"/>
            </a:endParaRPr>
          </a:p>
        </p:txBody>
      </p:sp>
      <p:sp>
        <p:nvSpPr>
          <p:cNvPr id="128" name="Google Shape;128;p19"/>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sp>
        <p:nvSpPr>
          <p:cNvPr id="129" name="Google Shape;129;p19"/>
          <p:cNvSpPr/>
          <p:nvPr/>
        </p:nvSpPr>
        <p:spPr>
          <a:xfrm>
            <a:off x="409998" y="692513"/>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9"/>
          <p:cNvSpPr txBox="1"/>
          <p:nvPr/>
        </p:nvSpPr>
        <p:spPr>
          <a:xfrm>
            <a:off x="409998" y="15532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dirty="0">
                <a:solidFill>
                  <a:srgbClr val="445743"/>
                </a:solidFill>
                <a:latin typeface="Lato"/>
                <a:ea typeface="Lato"/>
                <a:cs typeface="Lato"/>
                <a:sym typeface="Lato"/>
              </a:rPr>
              <a:t>TIME TO COMPLETE / UPDATE YOUR SCOUT BIO</a:t>
            </a:r>
            <a:endParaRPr sz="3000" b="1" i="0" u="none" strike="noStrike" cap="none" dirty="0">
              <a:solidFill>
                <a:srgbClr val="445743"/>
              </a:solidFill>
              <a:latin typeface="Lato"/>
              <a:ea typeface="Lato"/>
              <a:cs typeface="Lato"/>
              <a:sym typeface="Lato"/>
            </a:endParaRPr>
          </a:p>
        </p:txBody>
      </p:sp>
      <p:sp>
        <p:nvSpPr>
          <p:cNvPr id="131" name="Google Shape;131;p19"/>
          <p:cNvSpPr txBox="1"/>
          <p:nvPr/>
        </p:nvSpPr>
        <p:spPr>
          <a:xfrm>
            <a:off x="9319698" y="6212150"/>
            <a:ext cx="393300" cy="424800"/>
          </a:xfrm>
          <a:prstGeom prst="rect">
            <a:avLst/>
          </a:prstGeom>
          <a:solidFill>
            <a:srgbClr val="D18E48"/>
          </a:solidFill>
          <a:ln w="9525" cap="flat" cmpd="sng">
            <a:solidFill>
              <a:srgbClr val="614B4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Roboto Black"/>
                <a:ea typeface="Roboto Black"/>
                <a:cs typeface="Roboto Black"/>
                <a:sym typeface="Roboto Black"/>
              </a:rPr>
              <a:t>5</a:t>
            </a:r>
            <a:endParaRPr sz="1600" b="0" i="0" u="none" strike="noStrike" cap="none">
              <a:solidFill>
                <a:srgbClr val="FFFFFF"/>
              </a:solidFill>
              <a:latin typeface="Roboto Black"/>
              <a:ea typeface="Roboto Black"/>
              <a:cs typeface="Roboto Black"/>
              <a:sym typeface="Roboto Black"/>
            </a:endParaRPr>
          </a:p>
        </p:txBody>
      </p:sp>
      <p:sp>
        <p:nvSpPr>
          <p:cNvPr id="132" name="Google Shape;132;p19"/>
          <p:cNvSpPr/>
          <p:nvPr/>
        </p:nvSpPr>
        <p:spPr>
          <a:xfrm>
            <a:off x="8800525" y="6298700"/>
            <a:ext cx="393300" cy="251700"/>
          </a:xfrm>
          <a:prstGeom prst="leftArrow">
            <a:avLst>
              <a:gd name="adj1" fmla="val 50000"/>
              <a:gd name="adj2" fmla="val 50000"/>
            </a:avLst>
          </a:prstGeom>
          <a:solidFill>
            <a:srgbClr val="445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9"/>
          <p:cNvSpPr txBox="1"/>
          <p:nvPr/>
        </p:nvSpPr>
        <p:spPr>
          <a:xfrm>
            <a:off x="3902406" y="6794425"/>
            <a:ext cx="393300" cy="424800"/>
          </a:xfrm>
          <a:prstGeom prst="rect">
            <a:avLst/>
          </a:prstGeom>
          <a:solidFill>
            <a:srgbClr val="D18E48"/>
          </a:solidFill>
          <a:ln w="9525" cap="flat" cmpd="sng">
            <a:solidFill>
              <a:srgbClr val="614B4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Roboto Black"/>
                <a:ea typeface="Roboto Black"/>
                <a:cs typeface="Roboto Black"/>
                <a:sym typeface="Roboto Black"/>
              </a:rPr>
              <a:t>6</a:t>
            </a:r>
            <a:endParaRPr sz="1600" b="0" i="0" u="none" strike="noStrike" cap="none">
              <a:solidFill>
                <a:srgbClr val="FFFFFF"/>
              </a:solidFill>
              <a:latin typeface="Roboto Black"/>
              <a:ea typeface="Roboto Black"/>
              <a:cs typeface="Roboto Black"/>
              <a:sym typeface="Roboto Black"/>
            </a:endParaRPr>
          </a:p>
        </p:txBody>
      </p:sp>
      <p:sp>
        <p:nvSpPr>
          <p:cNvPr id="134" name="Google Shape;134;p19"/>
          <p:cNvSpPr/>
          <p:nvPr/>
        </p:nvSpPr>
        <p:spPr>
          <a:xfrm>
            <a:off x="3383234" y="6880975"/>
            <a:ext cx="393300" cy="251700"/>
          </a:xfrm>
          <a:prstGeom prst="leftArrow">
            <a:avLst>
              <a:gd name="adj1" fmla="val 50000"/>
              <a:gd name="adj2" fmla="val 50000"/>
            </a:avLst>
          </a:prstGeom>
          <a:solidFill>
            <a:srgbClr val="445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627125" y="910337"/>
            <a:ext cx="87972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Lato"/>
                <a:ea typeface="Lato"/>
                <a:cs typeface="Lato"/>
                <a:sym typeface="Lato"/>
              </a:rPr>
              <a:t>Parents: check with your Unit Leader or Popcorn Kernel for specifics on acquiring these items.</a:t>
            </a:r>
            <a:endParaRPr sz="1500" b="1" i="0" u="none" strike="noStrike" cap="none">
              <a:solidFill>
                <a:schemeClr val="dk1"/>
              </a:solidFill>
              <a:latin typeface="Lato"/>
              <a:ea typeface="Lato"/>
              <a:cs typeface="Lato"/>
              <a:sym typeface="Lato"/>
            </a:endParaRPr>
          </a:p>
        </p:txBody>
      </p:sp>
      <p:sp>
        <p:nvSpPr>
          <p:cNvPr id="140" name="Google Shape;140;p20"/>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sp>
        <p:nvSpPr>
          <p:cNvPr id="141" name="Google Shape;141;p20"/>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0"/>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HANGERS &amp; CARDS</a:t>
            </a:r>
            <a:endParaRPr sz="3000" b="1" i="0" u="none" strike="noStrike" cap="none">
              <a:solidFill>
                <a:srgbClr val="445743"/>
              </a:solidFill>
              <a:latin typeface="Lato"/>
              <a:ea typeface="Lato"/>
              <a:cs typeface="Lato"/>
              <a:sym typeface="Lato"/>
            </a:endParaRPr>
          </a:p>
        </p:txBody>
      </p:sp>
      <p:sp>
        <p:nvSpPr>
          <p:cNvPr id="143" name="Google Shape;143;p20"/>
          <p:cNvSpPr txBox="1"/>
          <p:nvPr/>
        </p:nvSpPr>
        <p:spPr>
          <a:xfrm>
            <a:off x="627125" y="1403850"/>
            <a:ext cx="6091200" cy="579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HEY SCOUTS! </a:t>
            </a:r>
            <a:r>
              <a:rPr lang="en" sz="1500" b="1" i="0" u="none" strike="noStrike" cap="none">
                <a:solidFill>
                  <a:schemeClr val="dk1"/>
                </a:solidFill>
                <a:latin typeface="Lato"/>
                <a:ea typeface="Lato"/>
                <a:cs typeface="Lato"/>
                <a:sym typeface="Lato"/>
              </a:rPr>
              <a:t>It’s time to let your neighbors know IT’S POPCORN TIME! And to keep everyone safe, you can use these door hangers provided by your Unit.</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Add your name and other information to the front of the door hanger or card with a dark marker.</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Get your personal Key Code </a:t>
            </a:r>
            <a:r>
              <a:rPr lang="en" sz="1300" b="0" i="0" u="none" strike="noStrike" cap="none">
                <a:solidFill>
                  <a:schemeClr val="dk1"/>
                </a:solidFill>
                <a:latin typeface="Lato"/>
                <a:ea typeface="Lato"/>
                <a:cs typeface="Lato"/>
                <a:sym typeface="Lato"/>
              </a:rPr>
              <a:t>(found by clicking “Promote Yourself Online” from your CAMP MASTERS dashboard)</a:t>
            </a:r>
            <a:r>
              <a:rPr lang="en" sz="1500" b="1" i="0" u="none" strike="noStrike" cap="none">
                <a:solidFill>
                  <a:schemeClr val="dk1"/>
                </a:solidFill>
                <a:latin typeface="Lato"/>
                <a:ea typeface="Lato"/>
                <a:cs typeface="Lato"/>
                <a:sym typeface="Lato"/>
              </a:rPr>
              <a:t>.</a:t>
            </a:r>
            <a:endParaRPr sz="1500" b="1" i="0" u="none" strike="noStrike" cap="none">
              <a:solidFill>
                <a:schemeClr val="dk1"/>
              </a:solidFill>
              <a:latin typeface="Lato"/>
              <a:ea typeface="Lato"/>
              <a:cs typeface="Lato"/>
              <a:sym typeface="Lato"/>
            </a:endParaRPr>
          </a:p>
        </p:txBody>
      </p:sp>
      <p:pic>
        <p:nvPicPr>
          <p:cNvPr id="144" name="Google Shape;144;p20"/>
          <p:cNvPicPr preferRelativeResize="0"/>
          <p:nvPr/>
        </p:nvPicPr>
        <p:blipFill rotWithShape="1">
          <a:blip r:embed="rId3">
            <a:alphaModFix/>
          </a:blip>
          <a:srcRect l="15426" t="18473" b="12283"/>
          <a:stretch/>
        </p:blipFill>
        <p:spPr>
          <a:xfrm>
            <a:off x="737250" y="4022866"/>
            <a:ext cx="7538626" cy="3471849"/>
          </a:xfrm>
          <a:prstGeom prst="rect">
            <a:avLst/>
          </a:prstGeom>
          <a:noFill/>
          <a:ln>
            <a:noFill/>
          </a:ln>
        </p:spPr>
      </p:pic>
      <p:pic>
        <p:nvPicPr>
          <p:cNvPr id="145" name="Google Shape;145;p20"/>
          <p:cNvPicPr preferRelativeResize="0"/>
          <p:nvPr/>
        </p:nvPicPr>
        <p:blipFill rotWithShape="1">
          <a:blip r:embed="rId4">
            <a:alphaModFix/>
          </a:blip>
          <a:srcRect l="4245" r="52257"/>
          <a:stretch/>
        </p:blipFill>
        <p:spPr>
          <a:xfrm>
            <a:off x="6923362" y="1403850"/>
            <a:ext cx="2613464" cy="6008525"/>
          </a:xfrm>
          <a:prstGeom prst="rect">
            <a:avLst/>
          </a:prstGeom>
          <a:noFill/>
          <a:ln>
            <a:noFill/>
          </a:ln>
        </p:spPr>
      </p:pic>
      <p:sp>
        <p:nvSpPr>
          <p:cNvPr id="146" name="Google Shape;146;p20"/>
          <p:cNvSpPr/>
          <p:nvPr/>
        </p:nvSpPr>
        <p:spPr>
          <a:xfrm flipH="1">
            <a:off x="3068173" y="6539779"/>
            <a:ext cx="6765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0"/>
          <p:cNvSpPr/>
          <p:nvPr/>
        </p:nvSpPr>
        <p:spPr>
          <a:xfrm flipH="1">
            <a:off x="9173191" y="4222934"/>
            <a:ext cx="5187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0"/>
          <p:cNvSpPr/>
          <p:nvPr/>
        </p:nvSpPr>
        <p:spPr>
          <a:xfrm flipH="1">
            <a:off x="8874176" y="4456475"/>
            <a:ext cx="8964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a:stretch/>
        </p:blipFill>
        <p:spPr>
          <a:xfrm>
            <a:off x="5786030" y="3473625"/>
            <a:ext cx="2168770" cy="4298777"/>
          </a:xfrm>
          <a:prstGeom prst="rect">
            <a:avLst/>
          </a:prstGeom>
          <a:noFill/>
          <a:ln>
            <a:noFill/>
          </a:ln>
        </p:spPr>
      </p:pic>
      <p:sp>
        <p:nvSpPr>
          <p:cNvPr id="154" name="Google Shape;154;p21"/>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sp>
        <p:nvSpPr>
          <p:cNvPr id="155" name="Google Shape;155;p21"/>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1"/>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HANGERS &amp; CARDS</a:t>
            </a:r>
            <a:endParaRPr sz="3000" b="1" i="0" u="none" strike="noStrike" cap="none">
              <a:solidFill>
                <a:srgbClr val="445743"/>
              </a:solidFill>
              <a:latin typeface="Lato"/>
              <a:ea typeface="Lato"/>
              <a:cs typeface="Lato"/>
              <a:sym typeface="Lato"/>
            </a:endParaRPr>
          </a:p>
        </p:txBody>
      </p:sp>
      <p:sp>
        <p:nvSpPr>
          <p:cNvPr id="157" name="Google Shape;157;p21"/>
          <p:cNvSpPr txBox="1"/>
          <p:nvPr/>
        </p:nvSpPr>
        <p:spPr>
          <a:xfrm>
            <a:off x="469800" y="1064750"/>
            <a:ext cx="6390000" cy="6440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Lato"/>
              <a:buAutoNum type="arabicPeriod" startAt="3"/>
            </a:pPr>
            <a:r>
              <a:rPr lang="en" sz="1500" b="1" i="0" u="none" strike="noStrike" cap="none">
                <a:solidFill>
                  <a:schemeClr val="dk1"/>
                </a:solidFill>
                <a:latin typeface="Lato"/>
                <a:ea typeface="Lato"/>
                <a:cs typeface="Lato"/>
                <a:sym typeface="Lato"/>
              </a:rPr>
              <a:t>Add your Key Code to the card plus a phone number on</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the back of the door hanger with a dark marker.</a:t>
            </a:r>
            <a:br>
              <a:rPr lang="en" sz="600" b="1" i="0" u="none" strike="noStrike" cap="none">
                <a:solidFill>
                  <a:schemeClr val="dk1"/>
                </a:solidFill>
                <a:latin typeface="Lato"/>
                <a:ea typeface="Lato"/>
                <a:cs typeface="Lato"/>
                <a:sym typeface="Lato"/>
              </a:rPr>
            </a:br>
            <a:br>
              <a:rPr lang="en" sz="600" b="1" i="0" u="none" strike="noStrike" cap="none">
                <a:solidFill>
                  <a:schemeClr val="dk1"/>
                </a:solidFill>
                <a:latin typeface="Lato"/>
                <a:ea typeface="Lato"/>
                <a:cs typeface="Lato"/>
                <a:sym typeface="Lato"/>
              </a:rPr>
            </a:br>
            <a:r>
              <a:rPr lang="en" sz="1300" b="0" i="1" u="none" strike="noStrike" cap="none">
                <a:solidFill>
                  <a:schemeClr val="dk1"/>
                </a:solidFill>
                <a:latin typeface="Lato"/>
                <a:ea typeface="Lato"/>
                <a:cs typeface="Lato"/>
                <a:sym typeface="Lato"/>
              </a:rPr>
              <a:t>Your Unit Leader will have a personalized version of the</a:t>
            </a:r>
            <a:br>
              <a:rPr lang="en" sz="1300" b="0" i="1" u="none" strike="noStrike" cap="none">
                <a:solidFill>
                  <a:schemeClr val="dk1"/>
                </a:solidFill>
                <a:latin typeface="Lato"/>
                <a:ea typeface="Lato"/>
                <a:cs typeface="Lato"/>
                <a:sym typeface="Lato"/>
              </a:rPr>
            </a:br>
            <a:r>
              <a:rPr lang="en" sz="1300" b="0" i="1" u="none" strike="noStrike" cap="none">
                <a:solidFill>
                  <a:schemeClr val="dk1"/>
                </a:solidFill>
                <a:latin typeface="Lato"/>
                <a:ea typeface="Lato"/>
                <a:cs typeface="Lato"/>
                <a:sym typeface="Lato"/>
              </a:rPr>
              <a:t>door hanger with available products and images added.</a:t>
            </a:r>
            <a:br>
              <a:rPr lang="en" sz="1500" b="1" i="0" u="none" strike="noStrike" cap="none">
                <a:solidFill>
                  <a:schemeClr val="dk1"/>
                </a:solidFill>
                <a:latin typeface="Lato"/>
                <a:ea typeface="Lato"/>
                <a:cs typeface="Lato"/>
                <a:sym typeface="Lato"/>
              </a:rPr>
            </a:br>
            <a:endParaRPr sz="9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startAt="3"/>
            </a:pPr>
            <a:r>
              <a:rPr lang="en" sz="1500" b="1" i="0" u="none" strike="noStrike" cap="none">
                <a:solidFill>
                  <a:schemeClr val="dk1"/>
                </a:solidFill>
                <a:latin typeface="Lato"/>
                <a:ea typeface="Lato"/>
                <a:cs typeface="Lato"/>
                <a:sym typeface="Lato"/>
              </a:rPr>
              <a:t>Now you’re ready to pass out these hangers and cards. </a:t>
            </a:r>
            <a:endParaRPr sz="13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Hangers are great on door knobs or use a rubber band</a:t>
            </a:r>
            <a:br>
              <a:rPr lang="en" sz="1500" b="0" i="0" u="none" strike="noStrike" cap="none">
                <a:solidFill>
                  <a:schemeClr val="dk1"/>
                </a:solidFill>
                <a:latin typeface="Lato"/>
                <a:ea typeface="Lato"/>
                <a:cs typeface="Lato"/>
                <a:sym typeface="Lato"/>
              </a:rPr>
            </a:br>
            <a:r>
              <a:rPr lang="en" sz="1500" b="0" i="0" u="none" strike="noStrike" cap="none">
                <a:solidFill>
                  <a:schemeClr val="dk1"/>
                </a:solidFill>
                <a:latin typeface="Lato"/>
                <a:ea typeface="Lato"/>
                <a:cs typeface="Lato"/>
                <a:sym typeface="Lato"/>
              </a:rPr>
              <a:t>to attach on mailbox flags of houses in your community.</a:t>
            </a:r>
            <a:br>
              <a:rPr lang="en" sz="1500" b="0" i="0" u="none" strike="noStrike" cap="none">
                <a:solidFill>
                  <a:schemeClr val="dk1"/>
                </a:solidFill>
                <a:latin typeface="Lato"/>
                <a:ea typeface="Lato"/>
                <a:cs typeface="Lato"/>
                <a:sym typeface="Lato"/>
              </a:rPr>
            </a:br>
            <a:endParaRPr sz="12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Ask the property manager if you can leave hangers or cards in the mailboxes / doors in apartments or condo communities.</a:t>
            </a:r>
            <a:endParaRPr sz="600" b="0" i="0" u="none" strike="noStrike" cap="none">
              <a:solidFill>
                <a:schemeClr val="dk1"/>
              </a:solidFill>
              <a:latin typeface="Lato"/>
              <a:ea typeface="Lato"/>
              <a:cs typeface="Lato"/>
              <a:sym typeface="Lato"/>
            </a:endParaRPr>
          </a:p>
          <a:p>
            <a:pPr marL="914400" marR="0" lvl="0" indent="0" algn="l" rtl="0">
              <a:lnSpc>
                <a:spcPct val="115000"/>
              </a:lnSpc>
              <a:spcBef>
                <a:spcPts val="0"/>
              </a:spcBef>
              <a:spcAft>
                <a:spcPts val="0"/>
              </a:spcAft>
              <a:buClr>
                <a:srgbClr val="000000"/>
              </a:buClr>
              <a:buSzPts val="600"/>
              <a:buFont typeface="Arial"/>
              <a:buNone/>
            </a:pPr>
            <a:br>
              <a:rPr lang="en" sz="600" b="1" i="0" u="none" strike="noStrike" cap="none">
                <a:solidFill>
                  <a:srgbClr val="D18E48"/>
                </a:solidFill>
                <a:latin typeface="Lato"/>
                <a:ea typeface="Lato"/>
                <a:cs typeface="Lato"/>
                <a:sym typeface="Lato"/>
              </a:rPr>
            </a:br>
            <a:r>
              <a:rPr lang="en" sz="1500" b="1" i="0" u="none" strike="noStrike" cap="none">
                <a:solidFill>
                  <a:srgbClr val="D18E48"/>
                </a:solidFill>
                <a:latin typeface="Lato"/>
                <a:ea typeface="Lato"/>
                <a:cs typeface="Lato"/>
                <a:sym typeface="Lato"/>
              </a:rPr>
              <a:t>Remember to be respectful of others property by using sidewalks and gaining permission before distributing.</a:t>
            </a:r>
            <a:br>
              <a:rPr lang="en" sz="1500" b="1" i="0" u="none" strike="noStrike" cap="none">
                <a:solidFill>
                  <a:srgbClr val="D18E48"/>
                </a:solidFill>
                <a:latin typeface="Lato"/>
                <a:ea typeface="Lato"/>
                <a:cs typeface="Lato"/>
                <a:sym typeface="Lato"/>
              </a:rPr>
            </a:br>
            <a:endParaRPr sz="1200" b="1" i="0" u="none" strike="noStrike" cap="none">
              <a:solidFill>
                <a:srgbClr val="D18E48"/>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Deliver to local businesses (like gas stations) and ask them</a:t>
            </a:r>
            <a:br>
              <a:rPr lang="en" sz="1500" b="0" i="0" u="none" strike="noStrike" cap="none">
                <a:solidFill>
                  <a:schemeClr val="dk1"/>
                </a:solidFill>
                <a:latin typeface="Lato"/>
                <a:ea typeface="Lato"/>
                <a:cs typeface="Lato"/>
                <a:sym typeface="Lato"/>
              </a:rPr>
            </a:br>
            <a:r>
              <a:rPr lang="en" sz="1500" b="0" i="0" u="none" strike="noStrike" cap="none">
                <a:solidFill>
                  <a:schemeClr val="dk1"/>
                </a:solidFill>
                <a:latin typeface="Lato"/>
                <a:ea typeface="Lato"/>
                <a:cs typeface="Lato"/>
                <a:sym typeface="Lato"/>
              </a:rPr>
              <a:t> to post or leave a stack of cards at the checkout.</a:t>
            </a:r>
            <a:br>
              <a:rPr lang="en" sz="1500" b="0" i="0" u="none" strike="noStrike" cap="none">
                <a:solidFill>
                  <a:schemeClr val="dk1"/>
                </a:solidFill>
                <a:latin typeface="Lato"/>
                <a:ea typeface="Lato"/>
                <a:cs typeface="Lato"/>
                <a:sym typeface="Lato"/>
              </a:rPr>
            </a:br>
            <a:endParaRPr sz="12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Ask a local realtor to help by giving a hanger or card to their clients who recently purchased a home in the area.</a:t>
            </a:r>
            <a:br>
              <a:rPr lang="en" sz="1500" b="0" i="0" u="none" strike="noStrike" cap="none">
                <a:solidFill>
                  <a:schemeClr val="dk1"/>
                </a:solidFill>
                <a:latin typeface="Lato"/>
                <a:ea typeface="Lato"/>
                <a:cs typeface="Lato"/>
                <a:sym typeface="Lato"/>
              </a:rPr>
            </a:br>
            <a:endParaRPr sz="1200" b="0" i="0" u="none" strike="noStrike" cap="none">
              <a:solidFill>
                <a:schemeClr val="dk1"/>
              </a:solidFill>
              <a:latin typeface="Lato"/>
              <a:ea typeface="Lato"/>
              <a:cs typeface="Lato"/>
              <a:sym typeface="Lato"/>
            </a:endParaRPr>
          </a:p>
          <a:p>
            <a:pPr marL="914400" marR="0" lvl="1" indent="-323850" algn="l" rtl="0">
              <a:lnSpc>
                <a:spcPct val="115000"/>
              </a:lnSpc>
              <a:spcBef>
                <a:spcPts val="0"/>
              </a:spcBef>
              <a:spcAft>
                <a:spcPts val="0"/>
              </a:spcAft>
              <a:buClr>
                <a:schemeClr val="dk1"/>
              </a:buClr>
              <a:buSzPts val="1500"/>
              <a:buFont typeface="Lato"/>
              <a:buChar char="○"/>
            </a:pPr>
            <a:r>
              <a:rPr lang="en" sz="1500" b="0" i="0" u="none" strike="noStrike" cap="none">
                <a:solidFill>
                  <a:schemeClr val="dk1"/>
                </a:solidFill>
                <a:latin typeface="Lato"/>
                <a:ea typeface="Lato"/>
                <a:cs typeface="Lato"/>
                <a:sym typeface="Lato"/>
              </a:rPr>
              <a:t>Post to bulletin boards or other public announcement</a:t>
            </a:r>
            <a:br>
              <a:rPr lang="en" sz="1500" b="0" i="0" u="none" strike="noStrike" cap="none">
                <a:solidFill>
                  <a:schemeClr val="dk1"/>
                </a:solidFill>
                <a:latin typeface="Lato"/>
                <a:ea typeface="Lato"/>
                <a:cs typeface="Lato"/>
                <a:sym typeface="Lato"/>
              </a:rPr>
            </a:br>
            <a:r>
              <a:rPr lang="en" sz="1500" b="0" i="0" u="none" strike="noStrike" cap="none">
                <a:solidFill>
                  <a:schemeClr val="dk1"/>
                </a:solidFill>
                <a:latin typeface="Lato"/>
                <a:ea typeface="Lato"/>
                <a:cs typeface="Lato"/>
                <a:sym typeface="Lato"/>
              </a:rPr>
              <a:t> spaces in your community.</a:t>
            </a:r>
            <a:endParaRPr sz="15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Lato"/>
                <a:ea typeface="Lato"/>
                <a:cs typeface="Lato"/>
                <a:sym typeface="Lato"/>
              </a:rPr>
              <a:t>PRINT YOUR OWN HANDOUT CARDS HERE:</a:t>
            </a:r>
            <a:r>
              <a:rPr lang="en" sz="1500" b="0" i="0" u="none" strike="noStrike" cap="none">
                <a:solidFill>
                  <a:schemeClr val="dk1"/>
                </a:solidFill>
                <a:latin typeface="Lato"/>
                <a:ea typeface="Lato"/>
                <a:cs typeface="Lato"/>
                <a:sym typeface="Lato"/>
              </a:rPr>
              <a:t> </a:t>
            </a:r>
            <a:br>
              <a:rPr lang="en" sz="1500" b="0" i="0" u="none" strike="noStrike" cap="none">
                <a:solidFill>
                  <a:schemeClr val="dk1"/>
                </a:solidFill>
                <a:latin typeface="Lato"/>
                <a:ea typeface="Lato"/>
                <a:cs typeface="Lato"/>
                <a:sym typeface="Lato"/>
              </a:rPr>
            </a:br>
            <a:r>
              <a:rPr lang="en" sz="1500" b="0" i="0" u="sng" strike="noStrike" cap="none">
                <a:solidFill>
                  <a:schemeClr val="hlink"/>
                </a:solidFill>
                <a:latin typeface="Lato"/>
                <a:ea typeface="Lato"/>
                <a:cs typeface="Lato"/>
                <a:sym typeface="Lato"/>
                <a:hlinkClick r:id="rId4"/>
              </a:rPr>
              <a:t>VistaPrint</a:t>
            </a:r>
            <a:r>
              <a:rPr lang="en" sz="1500" b="0" i="0" u="none" strike="noStrike" cap="none">
                <a:solidFill>
                  <a:schemeClr val="dk1"/>
                </a:solidFill>
                <a:latin typeface="Lato"/>
                <a:ea typeface="Lato"/>
                <a:cs typeface="Lato"/>
                <a:sym typeface="Lato"/>
              </a:rPr>
              <a:t> (100 for $15)</a:t>
            </a:r>
            <a:endParaRPr sz="1500" b="0" i="0" u="none" strike="noStrike" cap="none">
              <a:solidFill>
                <a:schemeClr val="dk1"/>
              </a:solidFill>
              <a:latin typeface="Lato"/>
              <a:ea typeface="Lato"/>
              <a:cs typeface="Lato"/>
              <a:sym typeface="Lato"/>
            </a:endParaRPr>
          </a:p>
        </p:txBody>
      </p:sp>
      <p:pic>
        <p:nvPicPr>
          <p:cNvPr id="158" name="Google Shape;158;p21"/>
          <p:cNvPicPr preferRelativeResize="0"/>
          <p:nvPr/>
        </p:nvPicPr>
        <p:blipFill rotWithShape="1">
          <a:blip r:embed="rId5">
            <a:alphaModFix/>
          </a:blip>
          <a:srcRect l="50326" r="6202"/>
          <a:stretch/>
        </p:blipFill>
        <p:spPr>
          <a:xfrm>
            <a:off x="7949255" y="3473620"/>
            <a:ext cx="1665770" cy="3832200"/>
          </a:xfrm>
          <a:prstGeom prst="rect">
            <a:avLst/>
          </a:prstGeom>
          <a:noFill/>
          <a:ln>
            <a:noFill/>
          </a:ln>
        </p:spPr>
      </p:pic>
      <p:sp>
        <p:nvSpPr>
          <p:cNvPr id="159" name="Google Shape;159;p21"/>
          <p:cNvSpPr/>
          <p:nvPr/>
        </p:nvSpPr>
        <p:spPr>
          <a:xfrm flipH="1">
            <a:off x="9404635" y="6937604"/>
            <a:ext cx="330900" cy="1203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1"/>
          <p:cNvSpPr/>
          <p:nvPr/>
        </p:nvSpPr>
        <p:spPr>
          <a:xfrm flipH="1">
            <a:off x="9417125" y="7074022"/>
            <a:ext cx="330900" cy="1203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21"/>
          <p:cNvPicPr preferRelativeResize="0"/>
          <p:nvPr/>
        </p:nvPicPr>
        <p:blipFill rotWithShape="1">
          <a:blip r:embed="rId6">
            <a:alphaModFix/>
          </a:blip>
          <a:srcRect t="20268" b="21917"/>
          <a:stretch/>
        </p:blipFill>
        <p:spPr>
          <a:xfrm>
            <a:off x="6167475" y="1132825"/>
            <a:ext cx="3728775" cy="21557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a:stretch/>
        </p:blipFill>
        <p:spPr>
          <a:xfrm>
            <a:off x="7321850" y="3729350"/>
            <a:ext cx="2736551" cy="4043050"/>
          </a:xfrm>
          <a:prstGeom prst="rect">
            <a:avLst/>
          </a:prstGeom>
          <a:noFill/>
          <a:ln>
            <a:noFill/>
          </a:ln>
        </p:spPr>
      </p:pic>
      <p:sp>
        <p:nvSpPr>
          <p:cNvPr id="178" name="Google Shape;178;p23"/>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179" name="Google Shape;179;p23"/>
          <p:cNvSpPr/>
          <p:nvPr/>
        </p:nvSpPr>
        <p:spPr>
          <a:xfrm>
            <a:off x="653998" y="874275"/>
            <a:ext cx="9404400" cy="735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3"/>
          <p:cNvSpPr txBox="1"/>
          <p:nvPr/>
        </p:nvSpPr>
        <p:spPr>
          <a:xfrm>
            <a:off x="627126" y="416800"/>
            <a:ext cx="89097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PROMOTING POPCORN | SOCIAL MEDIA POSTS</a:t>
            </a:r>
            <a:endParaRPr sz="3000" b="1" i="0" u="none" strike="noStrike" cap="none">
              <a:solidFill>
                <a:srgbClr val="445743"/>
              </a:solidFill>
              <a:latin typeface="Lato"/>
              <a:ea typeface="Lato"/>
              <a:cs typeface="Lato"/>
              <a:sym typeface="Lato"/>
            </a:endParaRPr>
          </a:p>
        </p:txBody>
      </p:sp>
      <p:sp>
        <p:nvSpPr>
          <p:cNvPr id="181" name="Google Shape;181;p23"/>
          <p:cNvSpPr txBox="1"/>
          <p:nvPr/>
        </p:nvSpPr>
        <p:spPr>
          <a:xfrm>
            <a:off x="627125" y="1064750"/>
            <a:ext cx="8909700" cy="6134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Lato"/>
                <a:ea typeface="Lato"/>
                <a:cs typeface="Lato"/>
                <a:sym typeface="Lato"/>
              </a:rPr>
              <a:t>Let’s Connect Online! </a:t>
            </a:r>
            <a:r>
              <a:rPr lang="en" sz="1500" b="1" i="0" u="none" strike="noStrike" cap="none">
                <a:solidFill>
                  <a:schemeClr val="dk1"/>
                </a:solidFill>
                <a:latin typeface="Lato"/>
                <a:ea typeface="Lato"/>
                <a:cs typeface="Lato"/>
                <a:sym typeface="Lato"/>
              </a:rPr>
              <a:t>It’s time to let your family, friends and followers help support your popcorn sale. Make a post to your social profile or send a direct message to ask for their support.</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chemeClr val="dk1"/>
                </a:solidFill>
                <a:latin typeface="Lato"/>
                <a:ea typeface="Lato"/>
                <a:cs typeface="Lato"/>
                <a:sym typeface="Lato"/>
              </a:rPr>
              <a:t>Make sure you have your Key Code or Online Link from CAMP MASTERS.</a:t>
            </a: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17500" algn="l" rtl="0">
              <a:lnSpc>
                <a:spcPct val="115000"/>
              </a:lnSpc>
              <a:spcBef>
                <a:spcPts val="0"/>
              </a:spcBef>
              <a:spcAft>
                <a:spcPts val="0"/>
              </a:spcAft>
              <a:buClr>
                <a:schemeClr val="dk1"/>
              </a:buClr>
              <a:buSzPts val="1400"/>
              <a:buFont typeface="Lato"/>
              <a:buAutoNum type="arabicPeriod"/>
            </a:pPr>
            <a:r>
              <a:rPr lang="en" sz="1500" b="1" i="0" u="none" strike="noStrike" cap="none">
                <a:solidFill>
                  <a:srgbClr val="699FB0"/>
                </a:solidFill>
                <a:latin typeface="Lato"/>
                <a:ea typeface="Lato"/>
                <a:cs typeface="Lato"/>
                <a:sym typeface="Lato"/>
              </a:rPr>
              <a:t>Did you know? </a:t>
            </a:r>
            <a:r>
              <a:rPr lang="en" sz="1500" b="1" i="0" u="none" strike="noStrike" cap="none">
                <a:solidFill>
                  <a:schemeClr val="dk1"/>
                </a:solidFill>
                <a:latin typeface="Lato"/>
                <a:ea typeface="Lato"/>
                <a:cs typeface="Lato"/>
                <a:sym typeface="Lato"/>
              </a:rPr>
              <a:t>You can also share to Facebook and Twitter right from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within your CAMP MASTERS profile! </a:t>
            </a:r>
            <a:r>
              <a:rPr lang="en" sz="1300" b="0" i="0" u="none" strike="noStrike" cap="none">
                <a:solidFill>
                  <a:schemeClr val="dk1"/>
                </a:solidFill>
                <a:latin typeface="Lato"/>
                <a:ea typeface="Lato"/>
                <a:cs typeface="Lato"/>
                <a:sym typeface="Lato"/>
              </a:rPr>
              <a:t>(click the icons below your Key Code)</a:t>
            </a:r>
            <a:r>
              <a:rPr lang="en" sz="1500" b="1" i="0" u="none" strike="noStrike" cap="none">
                <a:solidFill>
                  <a:schemeClr val="dk1"/>
                </a:solidFill>
                <a:latin typeface="Lato"/>
                <a:ea typeface="Lato"/>
                <a:cs typeface="Lato"/>
                <a:sym typeface="Lato"/>
              </a:rPr>
              <a:t>.</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CAMP MASTERS is providing the social content for you </a:t>
            </a:r>
            <a:r>
              <a:rPr lang="en" sz="1500" b="1" i="0" u="sng" strike="noStrike" cap="none">
                <a:solidFill>
                  <a:schemeClr val="hlink"/>
                </a:solidFill>
                <a:latin typeface="Lato"/>
                <a:ea typeface="Lato"/>
                <a:cs typeface="Lato"/>
                <a:sym typeface="Lato"/>
                <a:hlinkClick r:id="rId4"/>
              </a:rPr>
              <a:t>here</a:t>
            </a:r>
            <a:r>
              <a:rPr lang="en" sz="1500" b="1" i="0" u="none" strike="noStrike" cap="none">
                <a:solidFill>
                  <a:schemeClr val="dk1"/>
                </a:solidFill>
                <a:latin typeface="Lato"/>
                <a:ea typeface="Lato"/>
                <a:cs typeface="Lato"/>
                <a:sym typeface="Lato"/>
              </a:rPr>
              <a:t>. Check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back often as new post templates are added throughout the sale. </a:t>
            </a:r>
            <a:br>
              <a:rPr lang="en" sz="1500" b="1" i="0" u="none" strike="noStrike" cap="none">
                <a:solidFill>
                  <a:schemeClr val="dk1"/>
                </a:solidFill>
                <a:latin typeface="Lato"/>
                <a:ea typeface="Lato"/>
                <a:cs typeface="Lato"/>
                <a:sym typeface="Lato"/>
              </a:rPr>
            </a:br>
            <a:endParaRPr sz="1500" b="1" i="0" u="none" strike="noStrike" cap="none">
              <a:solidFill>
                <a:schemeClr val="dk1"/>
              </a:solidFill>
              <a:latin typeface="Lato"/>
              <a:ea typeface="Lato"/>
              <a:cs typeface="Lato"/>
              <a:sym typeface="Lato"/>
            </a:endParaRPr>
          </a:p>
          <a:p>
            <a:pPr marL="457200" marR="0" lvl="0" indent="-323850" algn="l" rtl="0">
              <a:lnSpc>
                <a:spcPct val="115000"/>
              </a:lnSpc>
              <a:spcBef>
                <a:spcPts val="0"/>
              </a:spcBef>
              <a:spcAft>
                <a:spcPts val="0"/>
              </a:spcAft>
              <a:buClr>
                <a:schemeClr val="dk1"/>
              </a:buClr>
              <a:buSzPts val="1500"/>
              <a:buFont typeface="Lato"/>
              <a:buAutoNum type="arabicPeriod"/>
            </a:pPr>
            <a:r>
              <a:rPr lang="en" sz="1500" b="1" i="0" u="none" strike="noStrike" cap="none">
                <a:solidFill>
                  <a:schemeClr val="dk1"/>
                </a:solidFill>
                <a:latin typeface="Lato"/>
                <a:ea typeface="Lato"/>
                <a:cs typeface="Lato"/>
                <a:sym typeface="Lato"/>
              </a:rPr>
              <a:t>Be sure to ask others to share your message on their own accounts too! </a:t>
            </a:r>
            <a:br>
              <a:rPr lang="en" sz="1500" b="1" i="0" u="none" strike="noStrike" cap="none">
                <a:solidFill>
                  <a:schemeClr val="dk1"/>
                </a:solidFill>
                <a:latin typeface="Lato"/>
                <a:ea typeface="Lato"/>
                <a:cs typeface="Lato"/>
                <a:sym typeface="Lato"/>
              </a:rPr>
            </a:br>
            <a:r>
              <a:rPr lang="en" sz="1500" b="1" i="0" u="none" strike="noStrike" cap="none">
                <a:solidFill>
                  <a:schemeClr val="dk1"/>
                </a:solidFill>
                <a:latin typeface="Lato"/>
                <a:ea typeface="Lato"/>
                <a:cs typeface="Lato"/>
                <a:sym typeface="Lato"/>
              </a:rPr>
              <a:t>We’re all ‘Supporting a Scout’ together.</a:t>
            </a: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500"/>
              <a:buFont typeface="Arial"/>
              <a:buNone/>
            </a:pPr>
            <a:r>
              <a:rPr lang="en" sz="1500" b="1" i="0" u="none" strike="noStrike" cap="none">
                <a:solidFill>
                  <a:srgbClr val="64886C"/>
                </a:solidFill>
                <a:latin typeface="Lato"/>
                <a:ea typeface="Lato"/>
                <a:cs typeface="Lato"/>
                <a:sym typeface="Lato"/>
              </a:rPr>
              <a:t>FUN TIP: You can also use this </a:t>
            </a:r>
            <a:r>
              <a:rPr lang="en" sz="1500" b="1" i="0" u="sng" strike="noStrike" cap="none">
                <a:solidFill>
                  <a:schemeClr val="hlink"/>
                </a:solidFill>
                <a:latin typeface="Lato"/>
                <a:ea typeface="Lato"/>
                <a:cs typeface="Lato"/>
                <a:sym typeface="Lato"/>
                <a:hlinkClick r:id="rId5"/>
              </a:rPr>
              <a:t>email template</a:t>
            </a:r>
            <a:r>
              <a:rPr lang="en" sz="1500" b="1" i="0" u="none" strike="noStrike" cap="none">
                <a:solidFill>
                  <a:srgbClr val="64886C"/>
                </a:solidFill>
                <a:latin typeface="Lato"/>
                <a:ea typeface="Lato"/>
                <a:cs typeface="Lato"/>
                <a:sym typeface="Lato"/>
              </a:rPr>
              <a:t> to send direct or private </a:t>
            </a:r>
            <a:br>
              <a:rPr lang="en" sz="1500" b="1" i="0" u="none" strike="noStrike" cap="none">
                <a:solidFill>
                  <a:srgbClr val="64886C"/>
                </a:solidFill>
                <a:latin typeface="Lato"/>
                <a:ea typeface="Lato"/>
                <a:cs typeface="Lato"/>
                <a:sym typeface="Lato"/>
              </a:rPr>
            </a:br>
            <a:r>
              <a:rPr lang="en" sz="1500" b="1" i="0" u="none" strike="noStrike" cap="none">
                <a:solidFill>
                  <a:srgbClr val="64886C"/>
                </a:solidFill>
                <a:latin typeface="Lato"/>
                <a:ea typeface="Lato"/>
                <a:cs typeface="Lato"/>
                <a:sym typeface="Lato"/>
              </a:rPr>
              <a:t>messages using your social media account!</a:t>
            </a:r>
            <a:endParaRPr sz="1500" b="1" i="0" u="none" strike="noStrike" cap="none">
              <a:solidFill>
                <a:schemeClr val="dk1"/>
              </a:solidFill>
              <a:latin typeface="Lato"/>
              <a:ea typeface="Lato"/>
              <a:cs typeface="Lato"/>
              <a:sym typeface="Lato"/>
            </a:endParaRPr>
          </a:p>
        </p:txBody>
      </p:sp>
      <p:pic>
        <p:nvPicPr>
          <p:cNvPr id="182" name="Google Shape;182;p23"/>
          <p:cNvPicPr preferRelativeResize="0"/>
          <p:nvPr/>
        </p:nvPicPr>
        <p:blipFill rotWithShape="1">
          <a:blip r:embed="rId6">
            <a:alphaModFix/>
          </a:blip>
          <a:srcRect l="15426" t="60537" b="12282"/>
          <a:stretch/>
        </p:blipFill>
        <p:spPr>
          <a:xfrm>
            <a:off x="1193525" y="2287548"/>
            <a:ext cx="7538626" cy="1362801"/>
          </a:xfrm>
          <a:prstGeom prst="rect">
            <a:avLst/>
          </a:prstGeom>
          <a:noFill/>
          <a:ln>
            <a:noFill/>
          </a:ln>
        </p:spPr>
      </p:pic>
      <p:sp>
        <p:nvSpPr>
          <p:cNvPr id="183" name="Google Shape;183;p23"/>
          <p:cNvSpPr/>
          <p:nvPr/>
        </p:nvSpPr>
        <p:spPr>
          <a:xfrm flipH="1">
            <a:off x="3508723" y="2722694"/>
            <a:ext cx="6765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3"/>
          <p:cNvSpPr/>
          <p:nvPr/>
        </p:nvSpPr>
        <p:spPr>
          <a:xfrm>
            <a:off x="1002096" y="3221240"/>
            <a:ext cx="492600" cy="188700"/>
          </a:xfrm>
          <a:prstGeom prst="rightArrow">
            <a:avLst>
              <a:gd name="adj1" fmla="val 50000"/>
              <a:gd name="adj2" fmla="val 50000"/>
            </a:avLst>
          </a:prstGeom>
          <a:solidFill>
            <a:srgbClr val="D18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a281838-92a4-4a50-b702-7ba01c3ebd0e" xsi:nil="true"/>
    <lcf76f155ced4ddcb4097134ff3c332f xmlns="7dbfe7b2-ac37-409b-ad42-9911c2a438e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2309629F32914FBE31925745690003" ma:contentTypeVersion="16" ma:contentTypeDescription="Create a new document." ma:contentTypeScope="" ma:versionID="de51b21b78c01718b76c6600f6e7d25a">
  <xsd:schema xmlns:xsd="http://www.w3.org/2001/XMLSchema" xmlns:xs="http://www.w3.org/2001/XMLSchema" xmlns:p="http://schemas.microsoft.com/office/2006/metadata/properties" xmlns:ns2="7dbfe7b2-ac37-409b-ad42-9911c2a438e0" xmlns:ns3="2a281838-92a4-4a50-b702-7ba01c3ebd0e" targetNamespace="http://schemas.microsoft.com/office/2006/metadata/properties" ma:root="true" ma:fieldsID="240df39cbbe97f56dc0f812f6b12b3ae" ns2:_="" ns3:_="">
    <xsd:import namespace="7dbfe7b2-ac37-409b-ad42-9911c2a438e0"/>
    <xsd:import namespace="2a281838-92a4-4a50-b702-7ba01c3ebd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fe7b2-ac37-409b-ad42-9911c2a43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281838-92a4-4a50-b702-7ba01c3ebd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67d7420-fc56-48d5-9471-5b6155009636}" ma:internalName="TaxCatchAll" ma:showField="CatchAllData" ma:web="2a281838-92a4-4a50-b702-7ba01c3eb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2A09A-25BA-4A8B-967B-14DDE19F6323}">
  <ds:schemaRefs>
    <ds:schemaRef ds:uri="http://schemas.microsoft.com/sharepoint/v3/contenttype/forms"/>
  </ds:schemaRefs>
</ds:datastoreItem>
</file>

<file path=customXml/itemProps2.xml><?xml version="1.0" encoding="utf-8"?>
<ds:datastoreItem xmlns:ds="http://schemas.openxmlformats.org/officeDocument/2006/customXml" ds:itemID="{1C210215-4774-49B2-AF77-6D67531C72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DFBD90-D776-43ED-9896-4EA18707B6AC}"/>
</file>

<file path=docProps/app.xml><?xml version="1.0" encoding="utf-8"?>
<Properties xmlns="http://schemas.openxmlformats.org/officeDocument/2006/extended-properties" xmlns:vt="http://schemas.openxmlformats.org/officeDocument/2006/docPropsVTypes">
  <TotalTime>13</TotalTime>
  <Words>2454</Words>
  <Application>Microsoft Office PowerPoint</Application>
  <PresentationFormat>Custom</PresentationFormat>
  <Paragraphs>186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 Black</vt:lpstr>
      <vt:lpstr>Lato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dc:creator>
  <cp:lastModifiedBy>Laurie Sneed</cp:lastModifiedBy>
  <cp:revision>2</cp:revision>
  <cp:lastPrinted>2021-09-04T14:14:27Z</cp:lastPrinted>
  <dcterms:modified xsi:type="dcterms:W3CDTF">2023-03-03T17:53:40Z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0x010100312309629F32914FBE31925745690003</vt:lpwstr>
  </property>
</Properties>
</file>