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2CCF206-A041-45CF-AC79-34252904497F}">
  <a:tblStyle styleId="{B2CCF206-A041-45CF-AC79-34252904497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69"/>
  </p:normalViewPr>
  <p:slideViewPr>
    <p:cSldViewPr snapToGrid="0" snapToObjects="1">
      <p:cViewPr varScale="1">
        <p:scale>
          <a:sx n="87" d="100"/>
          <a:sy n="87" d="100"/>
        </p:scale>
        <p:origin x="182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marR="0" lvl="6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572000" marR="0" lvl="7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6400800" marR="0" lvl="8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-88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marR="0" lvl="6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572000" marR="0" lvl="7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6400800" marR="0" lvl="8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marR="0" lvl="6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572000" marR="0" lvl="7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6400800" marR="0" lvl="8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-88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  <a:p>
            <a:pPr marL="457200" marR="0" lvl="1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/>
          </a:p>
          <a:p>
            <a:pPr marL="914400" marR="0" lvl="2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endParaRPr/>
          </a:p>
          <a:p>
            <a:pPr marL="1371600" marR="0" lvl="3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  <a:p>
            <a:pPr marL="1828800" marR="0" lvl="4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/>
          </a:p>
          <a:p>
            <a:pPr marL="2286000" marR="0" lvl="5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endParaRPr/>
          </a:p>
          <a:p>
            <a:pPr marL="3200400" marR="0" lvl="6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  <a:p>
            <a:pPr marL="4572000" marR="0" lvl="7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/>
          </a:p>
          <a:p>
            <a:pPr marL="6400800" marR="0" lvl="8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c559d6419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c559d6419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c559d6419_0_56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91440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137160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182880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228600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320040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457200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640080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40d93ce36b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40d93ce36b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g40d93ce36b_0_21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91440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137160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182880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228600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320040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457200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640080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c559d641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gc559d641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40d93ce36b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40d93ce36b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g40d93ce36b_0_33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91440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137160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182880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228600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320040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457200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640080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40d93ce3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g40d93ce3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0d93ce36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0d93ce36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g40d93ce36b_0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91440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137160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182880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228600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320040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457200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640080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title"/>
          </p:nvPr>
        </p:nvSpPr>
        <p:spPr>
          <a:xfrm rot="5400000">
            <a:off x="4991100" y="2171701"/>
            <a:ext cx="53340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1"/>
          </p:nvPr>
        </p:nvSpPr>
        <p:spPr>
          <a:xfrm rot="5400000">
            <a:off x="800100" y="190501"/>
            <a:ext cx="53340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1pPr>
            <a:lvl2pPr marL="914400" lvl="1" indent="-3175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–"/>
              <a:defRPr/>
            </a:lvl2pPr>
            <a:lvl3pPr marL="1371600" lvl="2" indent="-317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3pPr>
            <a:lvl4pPr marL="182880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–"/>
              <a:defRPr/>
            </a:lvl4pPr>
            <a:lvl5pPr marL="2286000" lvl="4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»"/>
              <a:defRPr/>
            </a:lvl5pPr>
            <a:lvl6pPr marL="2743200" lvl="5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6pPr>
            <a:lvl7pPr marL="3200400" lvl="6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7pPr>
            <a:lvl8pPr marL="3657600" lvl="7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8pPr>
            <a:lvl9pPr marL="4114800" lvl="8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884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1pPr>
            <a:lvl2pPr marL="914400" lvl="1" indent="-3175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–"/>
              <a:defRPr/>
            </a:lvl2pPr>
            <a:lvl3pPr marL="1371600" lvl="2" indent="-317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3pPr>
            <a:lvl4pPr marL="182880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–"/>
              <a:defRPr/>
            </a:lvl4pPr>
            <a:lvl5pPr marL="2286000" lvl="4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»"/>
              <a:defRPr/>
            </a:lvl5pPr>
            <a:lvl6pPr marL="2743200" lvl="5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6pPr>
            <a:lvl7pPr marL="3200400" lvl="6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7pPr>
            <a:lvl8pPr marL="3657600" lvl="7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8pPr>
            <a:lvl9pPr marL="4114800" lvl="8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ctrTitle"/>
          </p:nvPr>
        </p:nvSpPr>
        <p:spPr>
          <a:xfrm>
            <a:off x="685800" y="161607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0" marR="0" lvl="1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0" marR="0" lvl="2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0" marR="0" lvl="3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0" marR="0" lvl="4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457200" marR="0" lvl="5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914400" marR="0" lvl="6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1371600" marR="0" lvl="7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1828800" marR="0" lvl="8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subTitle" idx="1"/>
          </p:nvPr>
        </p:nvSpPr>
        <p:spPr>
          <a:xfrm>
            <a:off x="1371600" y="337185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884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 rot="5400000">
            <a:off x="2438400" y="-381000"/>
            <a:ext cx="42672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1pPr>
            <a:lvl2pPr marL="914400" lvl="1" indent="-3175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–"/>
              <a:defRPr/>
            </a:lvl2pPr>
            <a:lvl3pPr marL="1371600" lvl="2" indent="-317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3pPr>
            <a:lvl4pPr marL="182880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–"/>
              <a:defRPr/>
            </a:lvl4pPr>
            <a:lvl5pPr marL="2286000" lvl="4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»"/>
              <a:defRPr/>
            </a:lvl5pPr>
            <a:lvl6pPr marL="2743200" lvl="5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6pPr>
            <a:lvl7pPr marL="3200400" lvl="6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7pPr>
            <a:lvl8pPr marL="3657600" lvl="7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8pPr>
            <a:lvl9pPr marL="4114800" lvl="8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rtl="0">
              <a:spcBef>
                <a:spcPts val="640"/>
              </a:spcBef>
              <a:spcAft>
                <a:spcPts val="0"/>
              </a:spcAft>
              <a:buSzPts val="1400"/>
              <a:buFont typeface="Calibri"/>
              <a:buNone/>
              <a:defRPr/>
            </a:lvl1pPr>
            <a:lvl2pPr marL="914400" lvl="1" indent="-228600" rtl="0">
              <a:spcBef>
                <a:spcPts val="560"/>
              </a:spcBef>
              <a:spcAft>
                <a:spcPts val="0"/>
              </a:spcAft>
              <a:buSzPts val="1400"/>
              <a:buFont typeface="Calibri"/>
              <a:buNone/>
              <a:defRPr/>
            </a:lvl2pPr>
            <a:lvl3pPr marL="1371600" lvl="2" indent="-228600" rtl="0">
              <a:spcBef>
                <a:spcPts val="480"/>
              </a:spcBef>
              <a:spcAft>
                <a:spcPts val="0"/>
              </a:spcAft>
              <a:buSzPts val="1400"/>
              <a:buFont typeface="Calibri"/>
              <a:buNone/>
              <a:defRPr/>
            </a:lvl3pPr>
            <a:lvl4pPr marL="1828800" lvl="3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4pPr>
            <a:lvl5pPr marL="2286000" lvl="4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5pPr>
            <a:lvl6pPr marL="2743200" lvl="5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6pPr>
            <a:lvl7pPr marL="3200400" lvl="6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7pPr>
            <a:lvl8pPr marL="3657600" lvl="7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8pPr>
            <a:lvl9pPr marL="4114800" lvl="8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3008313" cy="9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3575050" y="533399"/>
            <a:ext cx="5111750" cy="533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rtl="0">
              <a:spcBef>
                <a:spcPts val="56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rtl="0">
              <a:spcBef>
                <a:spcPts val="48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57200" y="1435101"/>
            <a:ext cx="3008313" cy="4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rtl="0">
              <a:spcBef>
                <a:spcPts val="640"/>
              </a:spcBef>
              <a:spcAft>
                <a:spcPts val="0"/>
              </a:spcAft>
              <a:buSzPts val="1400"/>
              <a:buFont typeface="Calibri"/>
              <a:buNone/>
              <a:defRPr/>
            </a:lvl1pPr>
            <a:lvl2pPr marL="914400" lvl="1" indent="-228600" rtl="0">
              <a:spcBef>
                <a:spcPts val="560"/>
              </a:spcBef>
              <a:spcAft>
                <a:spcPts val="0"/>
              </a:spcAft>
              <a:buSzPts val="1400"/>
              <a:buFont typeface="Calibri"/>
              <a:buNone/>
              <a:defRPr/>
            </a:lvl2pPr>
            <a:lvl3pPr marL="1371600" lvl="2" indent="-228600" rtl="0">
              <a:spcBef>
                <a:spcPts val="480"/>
              </a:spcBef>
              <a:spcAft>
                <a:spcPts val="0"/>
              </a:spcAft>
              <a:buSzPts val="1400"/>
              <a:buFont typeface="Calibri"/>
              <a:buNone/>
              <a:defRPr/>
            </a:lvl3pPr>
            <a:lvl4pPr marL="1828800" lvl="3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4pPr>
            <a:lvl5pPr marL="2286000" lvl="4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5pPr>
            <a:lvl6pPr marL="2743200" lvl="5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6pPr>
            <a:lvl7pPr marL="3200400" lvl="6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7pPr>
            <a:lvl8pPr marL="3657600" lvl="7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8pPr>
            <a:lvl9pPr marL="4114800" lvl="8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884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884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rtl="0">
              <a:spcBef>
                <a:spcPts val="640"/>
              </a:spcBef>
              <a:spcAft>
                <a:spcPts val="0"/>
              </a:spcAft>
              <a:buSzPts val="1400"/>
              <a:buFont typeface="Calibri"/>
              <a:buNone/>
              <a:defRPr/>
            </a:lvl1pPr>
            <a:lvl2pPr marL="914400" lvl="1" indent="-228600" rtl="0">
              <a:spcBef>
                <a:spcPts val="560"/>
              </a:spcBef>
              <a:spcAft>
                <a:spcPts val="0"/>
              </a:spcAft>
              <a:buSzPts val="1400"/>
              <a:buFont typeface="Calibri"/>
              <a:buNone/>
              <a:defRPr/>
            </a:lvl2pPr>
            <a:lvl3pPr marL="1371600" lvl="2" indent="-228600" rtl="0">
              <a:spcBef>
                <a:spcPts val="480"/>
              </a:spcBef>
              <a:spcAft>
                <a:spcPts val="0"/>
              </a:spcAft>
              <a:buSzPts val="1400"/>
              <a:buFont typeface="Calibri"/>
              <a:buNone/>
              <a:defRPr/>
            </a:lvl3pPr>
            <a:lvl4pPr marL="1828800" lvl="3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4pPr>
            <a:lvl5pPr marL="2286000" lvl="4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5pPr>
            <a:lvl6pPr marL="2743200" lvl="5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6pPr>
            <a:lvl7pPr marL="3200400" lvl="6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7pPr>
            <a:lvl8pPr marL="3657600" lvl="7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8pPr>
            <a:lvl9pPr marL="4114800" lvl="8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692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rtl="0">
              <a:spcBef>
                <a:spcPts val="56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rtl="0">
              <a:spcBef>
                <a:spcPts val="48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rtl="0">
              <a:spcBef>
                <a:spcPts val="640"/>
              </a:spcBef>
              <a:spcAft>
                <a:spcPts val="0"/>
              </a:spcAft>
              <a:buSzPts val="1400"/>
              <a:buFont typeface="Calibri"/>
              <a:buNone/>
              <a:defRPr/>
            </a:lvl1pPr>
            <a:lvl2pPr marL="914400" lvl="1" indent="-228600" rtl="0">
              <a:spcBef>
                <a:spcPts val="560"/>
              </a:spcBef>
              <a:spcAft>
                <a:spcPts val="0"/>
              </a:spcAft>
              <a:buSzPts val="1400"/>
              <a:buFont typeface="Calibri"/>
              <a:buNone/>
              <a:defRPr/>
            </a:lvl2pPr>
            <a:lvl3pPr marL="1371600" lvl="2" indent="-228600" rtl="0">
              <a:spcBef>
                <a:spcPts val="480"/>
              </a:spcBef>
              <a:spcAft>
                <a:spcPts val="0"/>
              </a:spcAft>
              <a:buSzPts val="1400"/>
              <a:buFont typeface="Calibri"/>
              <a:buNone/>
              <a:defRPr/>
            </a:lvl3pPr>
            <a:lvl4pPr marL="1828800" lvl="3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4pPr>
            <a:lvl5pPr marL="2286000" lvl="4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5pPr>
            <a:lvl6pPr marL="2743200" lvl="5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6pPr>
            <a:lvl7pPr marL="3200400" lvl="6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7pPr>
            <a:lvl8pPr marL="3657600" lvl="7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8pPr>
            <a:lvl9pPr marL="4114800" lvl="8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692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rtl="0">
              <a:spcBef>
                <a:spcPts val="56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rtl="0">
              <a:spcBef>
                <a:spcPts val="48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884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40386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rtl="0">
              <a:spcBef>
                <a:spcPts val="56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rtl="0">
              <a:spcBef>
                <a:spcPts val="48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2"/>
          </p:nvPr>
        </p:nvSpPr>
        <p:spPr>
          <a:xfrm>
            <a:off x="4648200" y="1600201"/>
            <a:ext cx="40386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rtl="0">
              <a:spcBef>
                <a:spcPts val="56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rtl="0">
              <a:spcBef>
                <a:spcPts val="48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marL="914400" lvl="1" indent="-228600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2pPr>
            <a:lvl3pPr marL="1371600" lvl="2" indent="-228600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3pPr>
            <a:lvl4pPr marL="1828800" lvl="3" indent="-2286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4pPr>
            <a:lvl5pPr marL="2286000" lvl="4" indent="-2286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5pPr>
            <a:lvl6pPr marL="2743200" lvl="5" indent="-2286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6pPr>
            <a:lvl7pPr marL="3200400" lvl="6" indent="-2286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7pPr>
            <a:lvl8pPr marL="3657600" lvl="7" indent="-2286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8pPr>
            <a:lvl9pPr marL="4114800" lvl="8" indent="-2286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884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0" marR="0" lvl="1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0" marR="0" lvl="2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0" marR="0" lvl="3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0" marR="0" lvl="4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457200" marR="0" lvl="5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914400" marR="0" lvl="6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1371600" marR="0" lvl="7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1828800" marR="0" lvl="8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1pPr>
            <a:lvl2pPr marL="914400" marR="0" lvl="1" indent="-3175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–"/>
              <a:defRPr/>
            </a:lvl2pPr>
            <a:lvl3pPr marL="1371600" marR="0" lvl="2" indent="-317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–"/>
              <a:defRPr/>
            </a:lvl4pPr>
            <a:lvl5pPr marL="2286000" marR="0" lvl="4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»"/>
              <a:defRPr/>
            </a:lvl5pPr>
            <a:lvl6pPr marL="2743200" marR="0" lvl="5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6pPr>
            <a:lvl7pPr marL="3200400" marR="0" lvl="6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7pPr>
            <a:lvl8pPr marL="3657600" marR="0" lvl="7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8pPr>
            <a:lvl9pPr marL="4114800" marR="0" lvl="8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2" name="Google Shape;12;p1"/>
          <p:cNvSpPr txBox="1"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"/>
          <p:cNvSpPr/>
          <p:nvPr/>
        </p:nvSpPr>
        <p:spPr>
          <a:xfrm>
            <a:off x="0" y="6629400"/>
            <a:ext cx="9144000" cy="228600"/>
          </a:xfrm>
          <a:custGeom>
            <a:avLst/>
            <a:gdLst/>
            <a:ahLst/>
            <a:cxnLst/>
            <a:rect l="l" t="t" r="r" b="b"/>
            <a:pathLst>
              <a:path w="9144000" h="990600" extrusionOk="0">
                <a:moveTo>
                  <a:pt x="0" y="0"/>
                </a:moveTo>
                <a:lnTo>
                  <a:pt x="4607626" y="215735"/>
                </a:lnTo>
                <a:lnTo>
                  <a:pt x="9144000" y="0"/>
                </a:lnTo>
                <a:lnTo>
                  <a:pt x="9144000" y="990600"/>
                </a:lnTo>
                <a:lnTo>
                  <a:pt x="0" y="990600"/>
                </a:lnTo>
                <a:lnTo>
                  <a:pt x="0" y="0"/>
                </a:lnTo>
                <a:close/>
              </a:path>
            </a:pathLst>
          </a:custGeom>
          <a:solidFill>
            <a:srgbClr val="003F8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4;p1" descr="NewGraphicStandard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28600" y="6096000"/>
            <a:ext cx="2362200" cy="40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773987" y="6248400"/>
            <a:ext cx="1071562" cy="13493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facebook.com/Pack777MiddlesexVT" TargetMode="External"/><Relationship Id="rId5" Type="http://schemas.openxmlformats.org/officeDocument/2006/relationships/image" Target="../media/image45.png"/><Relationship Id="rId4" Type="http://schemas.openxmlformats.org/officeDocument/2006/relationships/hyperlink" Target="https://sites.google.com/site/pack777middlesex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pack777middlesex@gmail.com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66.jpg"/><Relationship Id="rId7" Type="http://schemas.openxmlformats.org/officeDocument/2006/relationships/image" Target="../media/image6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3.png"/><Relationship Id="rId5" Type="http://schemas.openxmlformats.org/officeDocument/2006/relationships/image" Target="../media/image39.jpg"/><Relationship Id="rId4" Type="http://schemas.openxmlformats.org/officeDocument/2006/relationships/image" Target="../media/image7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685800" y="64997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YourTown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Cub Scout Pack </a:t>
            </a:r>
            <a:r>
              <a:rPr lang="en-US" sz="4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###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1371600" y="1983925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Information Night</a:t>
            </a:r>
            <a:endParaRPr dirty="0"/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4713" y="2473825"/>
            <a:ext cx="7014574" cy="359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Adventure Based</a:t>
            </a: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 adventures to earn rank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Required + elective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Theme-based experiences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Belt loops &amp; Pins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88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Program</a:t>
            </a:r>
            <a:endParaRPr sz="4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Google Shape;138;p22" descr="Cub progr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2675" y="1784125"/>
            <a:ext cx="3458850" cy="228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2" descr="Team Tiger small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7525" y="4423500"/>
            <a:ext cx="1047750" cy="10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2" descr="Adventures in Coins small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56200" y="4412125"/>
            <a:ext cx="1047750" cy="10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2" descr="Building a Better World small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17600" y="4295475"/>
            <a:ext cx="9525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 descr="Webelos Walkabout small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72675" y="4431175"/>
            <a:ext cx="9525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 descr="Build it small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02850" y="5247975"/>
            <a:ext cx="9525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2" descr="Bear Claws small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61375" y="4471125"/>
            <a:ext cx="952500" cy="95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88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2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2" name="Google Shape;15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75" y="337850"/>
            <a:ext cx="3040500" cy="405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4174" y="3707325"/>
            <a:ext cx="3997701" cy="2998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1219" y="337850"/>
            <a:ext cx="2837224" cy="3597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72200" y="337850"/>
            <a:ext cx="2428800" cy="323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884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 Organization</a:t>
            </a:r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267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Vermont Council: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–"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Green Mountain Council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 </a:t>
            </a:r>
            <a: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###</a:t>
            </a:r>
            <a:r>
              <a:rPr lang="en-US" sz="20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Charter Organization: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Calibri"/>
              <a:buChar char="–"/>
            </a:pPr>
            <a:r>
              <a:rPr lang="en-US" sz="16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Middlesex Vol Fire Department Auxiliary</a:t>
            </a:r>
            <a:endParaRPr>
              <a:solidFill>
                <a:srgbClr val="FF0000"/>
              </a:solidFill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 Committee’s Role: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–"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Administrative and support of Pack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Many parent roles available: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–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Assistant </a:t>
            </a: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Den Leaders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–"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Committee Members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–"/>
            </a:pPr>
            <a:r>
              <a:rPr lang="en-US"/>
              <a:t>Treasurer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–"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Event Planning Committees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–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Parent Helpers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" name="Google Shape;16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6825" y="1570023"/>
            <a:ext cx="4904775" cy="35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8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Finance</a:t>
            </a:r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Registration Fees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Uniform and Book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Dues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Popcorn Sale</a:t>
            </a:r>
            <a:endParaRPr dirty="0"/>
          </a:p>
          <a:p>
            <a:pPr marL="342900" lvl="0" indent="-342900">
              <a:buSzPts val="3200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Family Giving – 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“Vermont Character Co-op”</a:t>
            </a:r>
            <a:endParaRPr dirty="0"/>
          </a:p>
        </p:txBody>
      </p:sp>
      <p:pic>
        <p:nvPicPr>
          <p:cNvPr id="169" name="Google Shape;169;p25" descr="Popcor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4085" y="1275325"/>
            <a:ext cx="2713703" cy="226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3400" y="1524000"/>
            <a:ext cx="1704900" cy="24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5" descr="data:image/jpeg;base64,/9j/4AAQSkZJRgABAQAAAQABAAD/2wCEAAkGBxQSEhQUEhQWFRQWFxcZFRgVFRwXFxgYFxYXFxYYHRYYHCggGhwlHBcXIjEhJSkrLi4uFx8zODMsNygtLisBCgoKDg0OGxAQGyslHyQ3Ni4vLCwsNywsLCwsLCwvLCwsLDAsLCwsLCwsLCwsLCwsLC0sLCwsLCwsLCwsLCwsLP/AABEIAH4BjwMBIgACEQEDEQH/xAAcAAACAgMBAQAAAAAAAAAAAAAABwYIAQQFAgP/xABQEAABAgMEBAcKCgcIAgMAAAABAgMABBEFEiExBgdBURMXIlNhcZMUMlRygZGSodHSCBUjM0JSc7Gy8CQ0NVVis8EWQ0SCoqPC4SXiJoTT/8QAGwEBAAIDAQEAAAAAAAAAAAAAAAEEAgMFBgf/xAAzEQABAwICBggGAwEAAAAAAAAAAQIDBBEVkRITITFR4QUWQVJhYnHRIjI0gbHwFKHxM//aAAwDAQACEQMRAD8Ad5iP2/pXLSa0ofUpKlAqACCcK02RIYT2uj9aY+yP44we5Wtuhd6Opm1NQkb920l/GVZ/OL7NUHGXIc4vs1QjoIr/AMhx6Pq/T95w8eMuQ5xfZqg4y5DnF9mqEdBDXuHV+n7zh48Zchzi+zVBxlyHOL7NUI6CGvcOr9P3nDx4y5DnF9mqDjLs/nF9mqEdBDXuHV+n7zh4HWVIc4vs1QHWVIc4vs1Qj4Ia9w6v0/ecMvSnXM1KuJTLsF9Ck1KiooxrkAQY0hrrf22Y751e5CutMfpMp46f5oi2wEWWrdEVTy9VEkUz427kVU2ic47Hv3Y76Svcg463v3Y96SvchyQUjIribOux392Pekr3Ixx3O/u130j7kOSkF0boATfHc7+7XfSPuQcdzv7td9I+5DkujcILo3CAE+ddxCaqs58UFVG9QCm2t3KOzo1rblJlC1PIXL3VUQDecvYVJ5CcKYZ74mGliR3DNYf3Dv4DFVLKtJDTJBPLCiQneCE0NfIYweqonw7y3RRwvltM7Rbt2/tyyTusuzUglT5AGZLTnuxDbU13pUstyEot85BSqi8dlG0gmnXEf0K1XvWhcmJ9SmmDihpOC1jqPeJI6Knoh22Fo9LSaAiWZQ0BtSkXlda8yesxLb2+I1TrCr11N9Hx7f6QUxtzSeZxblwwk5Dg0pND9oSYwBpUjGoV0fJK/pDvEeb4rSuIzG3GMjSItWse3JI1nZMLTvLRQPTbqIl1ha4pCYT8qVsObUKF4HxVJwPqhjKSCKEV6DtiAaZaqpOcCltJEtMbFtCiCdl9sYHrFD0wJS19pv8AGVIc4vs1R6VrIkOcV2aoQtoSsxIP9zTqSD9BzMKTUgKB+kjDM4iNiKz5HtU9HRdGUVWzSY5103p+oPDjIkOcX2ao4WkOueTY5Mslcy6cKAFKQdlSRj1AQny29MvolJVJU64aEjYMzjsAGJPk3w+tBNXUtZyUquh6ZoLzyxUg44IB7wbMMTtjbGrlS6nK6Qip4ZdXCqqqb1XjwIY1pRpHOcqWlEsIOV5AGB+1NT5o+qXtKW8Sllzoo0fupDjEEbCgKFrW1NSpu2pZzjW9bYNOjBWGzYqPg/ryvulMpIreTSoJUb5p3xKUpNAIcE0whxJS4lK0nApWkKSesHAxzbG0blZRa1y0u2ypzvyhNCRnToFdkALLjkm/3U751/8A5xiR13qVMIaeki0CoBZKyVJBzNwpBMOWK3a1jS3l+I3/AC4hy2RVNsDEklaxdyqiZqN/jIkOcX18GqDjLkOcX2aoR0EVde49X1fp+84ePGVIc4vs1QcZUhzi+zVCOgh/IcOr9P3nZ8h48ZUhzi+zVBxlyHOL7NUI6CGvcOr9P3nDx4y5DnF9mqDjLkOcX2aoR0EP5Dh1fp+84eI1lyHOL7NUHGVIc4vs1QjoyIa9w6v0/ecWWse025llDzRqheIJFDnTIxuxF9Wf7NlvFP4jEoiy1boinlJ40jlcxNyKqHmFBrp/WWPsj+OHBCe10/rTH2SvxxhN8p0Ohfq2/f8AAvoxBBFI9yEEEEAEEEEAEEEEAEEEEAcq1lhL8qpRolKgSdwDgJNPPFq7MtNqYRwjDqHUHJSFBQ9WUVmdaSsUUkKG4/nCO1qcnFStr8AlR4J9CgU1wJu30GmVRQiu4mLkL7ponjOmaB0L1nRbo5clUsWDHqPIj1G44hgxF3dYdmoUpKpxoKQSlQqa1BoRljjEnMUytZlaph+6hR+WcyTXG+cMoAuJZ8+2+gONOIcQrJSCCk78o2orjqOt52VnRLuXksTNU0UCEh0AlJFcASAR04RY6AObpKgGTmQciy5+AwgNR2iTc7MLffAU1L3SEHJbhxTUbk0rTbhFg7cTWXfG9pY/0GFB8Gw8icH8Tf3Kr90AOsIEZpBWPCl0BNaAZnYIhV4g+E9OBpBWrIZDaonvUjeSYi0vOqbdW8aqVjw6U4i6PqDejCu/GNl+ZL6uEOCE1LQpjQ5OeUeasfOyk1Lgy70inR+fXjHIqq5yTNYz19bdhcihTQVykqacCkgpIIIqCMiDjUR6ugxHLInC0sNmnBLNEAf3azU3OhJ2dNYkgVHSgl1jEchVexWrZSLaw9EG7RlVNkAPJBUwumKVD6PiqyI9kVvk7R4JC23uS4yVJunMkEi75Dh1RbkxWPXdYolrTWpAoiYSHRuvHBynlFfLGxzNJLKb6Sqkpn6ce8nHwebGBbmZ1Yqta+DQdtAApZG6qiPNDkSkboX+on9kM/aPV7QwwUxkVlVd69pkxG9NNNJezG0rmCSVkhttAqtVBUnHIdPSIkhhZ659BnbQbbelsX2AocGSBfQrEgV+lUCmIGfRAHf0O1hSlpEpZUUOgVLTgAXTaU40UBErBimUu6/JzCVC+0+yoEBQKVJI2EHGmym2sW50WttM7KszKMnEAkfVVkpPkNYA60Vt1s/t5fiN/giyVYrbrY/by/Fb/AIxd8qm+l/7s9U/JzoIII559HCMxisFYAzGIIIAIIKxisAZjIjEZgB96s/2bL+KfxGJREX1a/s2X8U/iMSiOgz5UPnVZ9Q/1X8nmF1rL0UmZx9lbCUFKWylRUu7Qk1ypjDGjyRBzUdsUwp6h9PIkjN4i+La0Obb7UeyDi2tHm2u1Hsh6CM1jXqGnVx+q8uXMRXFraPNt9qPZBxa2hzbfaj2Q9awVhqGjH6ry5CK4tbR5tvtR7IOLa0eba7UeyHrWCsNQ0Y/VeXIRXFtaPNtdqPZBxbWjzbXaj2Q9awVhqGjH6ry5CL4trR5trtR7IxxbWjzbfaj2Q9awVhqGjH6ry5cxFcW1oc210fLf+scHRmTUxpJLsq75ty6qhwqGVRZJUV7Qf8A5d/9g/yTGTY0btQqVXSc1U3QfaycCwoj1HkR6jYc8wYgOqiwFy8vMLeQQp+adcCVJFQkG6mtd9CfLE+MYAgCEaziENSS+SLtoStTlQXiCa7M/VEwM82M3EemPbC6+EGqllgb32/+X9IhuiOpxE9JsTKptaS6m8pIQFAY0ABJ6IAd1pTrZZdo433i6ctP1T0wmPg9zyW0z+BUoJQsJA76gXgDviFOaGJFsfFodVd4W5whTjS4F5Vp0Q87FshmQSWWU3UtlWP01qKQEFRG81pFepmWJmkiX2omZkxLqRGV1tLWpZdZdaAVQFpaFXQDTlNrAx8sdzjAZfaW2lxKyuiReHAKoc++N0nqMcHSLRhNoX3mUcFM4goHeuBOZVhdB3YwuLRkHGFlDiSSnNKqBafLimnVFRs2ndEdt3HQ1DHIWGmX0tpbFCVOHkAbSdlcrnTWkeJdCmryligFUkAGpJoRcFOUOmFjojpLOMSXzbT0uSpLCnnkoLZGY5RvLb6MxG+1p0oJoXmnFih4PhjTDJKVlAhF0c566bkvbcvBf3iaXvVlm3JlPK5Lh70cGVY4UUiikYqoAoEnMiojmWlrPZSMHjUAclhsrNad6Xl0TXqBpvML7T+2Jh8tKfQG2VpUUNocDiVKCrqiSnvjeyBjk2Lo3MzZCWxW7nShQ2dpVjiRnQVjVTQup2ORzl333f6b1YyT4lJxJawpx6bZal0qQlwgq4Yh0hFeUspQBcSKYnZWNbXyrh2Zd0oCVsuradFa0vJSpBB2oUKEHpiT2TZLFmICGgVuPAhcwocpWFSAaYN4ZDbnEX1yKIk2jQ8u4kmm7loBO8AkdVI3Q1C61rE2oqFaVrdHSTYdX4OlsBUvMSpPKbc4RI/gWADTqUP9QhwiKmWA5N2WqVtFtHybt4INeQsA3VtrIyJpUA7q7IsxolpPL2gwHpdQOQWjJbatqVJ2deR2R0iqdyMKTAFCMwBwNJ9DpOfTSaaC1ZJcHJcTtwWMfJlELMjaVhy5bkG0T0sFFaQpKg+3exUClJ5Y6QAeiGmYxdgBAq18TYrWUZqM6qWCCMwQYj9oInrTtJD6pJ1tTlxIHBrCBRNAorUnI51hvaydWTNooU6yEtTYFUrAolw/VcA3/WzHTlES1WawHZd4WbaRUFA8G2tzvkLwCWlHaDsNdoEQqXSxkx6scjk7NuRrnVtaHNt9qNnkg4trR5trtR7IegMFY16lp2MfqvLlzEXxa2jzbfaj2QcWtoc232o9kPWsFYjUNJx+q8uQiuLW0Obb7UeyDi1tDm2+1Hsh61grDUNGP1XlyEVxa2hzbfaj2QcWtoc232o9kPWsFYahox+q8uQiuLa0eba7UeyM8W1oc232o9kPOsENQ0jHqry5cziaEWc5LyTLToAWgEKANRmTnHdEAjMbUSyWORJIsj1eu9dp5jg6QaXykitKJp3g1LSVJFxaqgGhNUpNMY78JDX3+ty32C/5gi1RwtmmRjtxgTzjQsvwkdm57sHGhZfhI7Nz3YrtBHawiDi7NPYgsTxoWX4SOzc92DjQsvwkdm57sV1jMMIg4uzT2BYnjQsvwkdm57sHGhZfhI7Nz3YrrBDCIOLs09gWK40LL8JHZue7BxoWX4SOzc92K6wQwiDi7NPYFiuNCy/CR2bnuwcaFl+FDs3Pciu0YrDCIOLs09gWKOs+y/Ch2TnuQppGZQ9pU260q8248FoViKgs1BocYh8djV3+25LrHqZUIpV1DHBGjmqv3/wktGI9R5Eeo5IMExH9C9JBPsKdCbpS642obi2qg86aHyx3zFaNGNP5mznJxphhtwLmHHFcISLuJTTA9USiKq2QDI+EKf8Axift0fhVHnQPTyz5WQlWHXyHENi+ODcICjU0vJSQc4Wum+sCbtKXDDrDTaQoLqgmtU4bT0xH93UPUBHRoqDWuVJUVLfb83BLHbQbXpO1MNLvNOvtKQqhFQpAbyIqMQRjD8tGRKqLRgsDECnKAxSMdo3xU9x8svMvDNtaVeioK9sW8lZhLiEOA8lSUqB8YVH3xTraZI5FjXahLXWW5FmHkLeS0oi84eUk8hQAxPJ2jpEdm09HZaYRcdYQpPSOUDsoY2bUeDaeEuBSxgnAA49JxpvEcmUtZTQX3SoqSaqQ4lBIG9N0YgA5E5xzGRQwfAn9mxXPdtT+iBaT6OMMtpSmXQpDLoC74qRwuN7A5H1RG0yUvh+is0x2EjC9tr0RJZnSFb7qmpCinG0Fcw7MoUkBtOzgSLy3FdAjmSz7ZW13O04mYWpIbQ42pSJdVTRxwAYpJOWysZxS1Db6LlRPBezI6kFRTI20zLqdyw9EJd9uWbWwlIKeFWASkpStOBQDjUqpXrietaPSyGwhtlCAjvbmBBGRwz8sQLRvSVHdPBTSlNTTLhS9wSVOIVU4UWkEIbVUG6ciabImM7a6+FBaVRKQQUKTQKIxUTtTQYCucYMlaxLy71X1KEque/4dicOw5rNohxKUMpDrqlE8GnFDa0qKauKFQhO0jM7og+vZjgJOWbUq+44+tx1ZFLxS2E4Ad6ALqQNyRDmk0oKAptISldFclITWoqK0zhCfCKtO/OMsA/NNXlbrzh9gjZDTMjdpIaHSK40bA0Qtqas9CGVJ7icqpDa3E5FRNRUVGNdsbVi6srbk3Q9LFttY2peGI3KBFFDoMNzVL+yJP7P/AJGJaRFkwFzK6yTKPCVthsSz91JDjZ4RlYOF40xRiDE/kZ1t5CXGlpcQoYKQapPlEJ74RdgqUiXnEioRVp3DIKN5Cj5ajyiFLoxpRNWe5flnSj6yCSW17aKRljvz6YAuHWMxE9XmmjVqMFaRcdRQPN53VHIg7UmhpErEABEJL4QWjQAan2xdVeDbxGFebXXeCKeaHaqIbreZCrImwdiQodYUCIA4+iOtGTMlLmbfuv3LrlULNVJ5N6qUkY0rHZ4zrL8J/wBpz3IrVZrlWwPq1H9f6xs1ju0/RkMkTXqq3X09iCxnGdZfhP8AtOe5GOM+y/Cf9pz3IrpWCN2EQcXZp7AsVxoWX4SOzc92DjQsvwkdm57sV1/OQg/OQhhEHF2aewLFcaFl+Ejs3Pdg40LL8JHZue7FdfzkIPzkIYRBxdmnsCxXGhZfhI7Nz3YONCy/CR2bnuxXX85CM/nIQwiDi7NPYFotHdKZWev9yucJwdL/ACVJpey74CvkjtAwnfg/j9d62vuVDiEcSsiSGVWN3ISEJDX3+ty32C/5gh3Qkdff61LfYK/mCN3Rf1Kff8BRZRiCCPVEBBBBABBBBABBBBABBBBAHxmZi5TCpOQhsapdXs21NidnkBoISQ0gkFdTyQaAm6Ep344woJ7v2vGH3iLkt5DqEea6Ume6VWKuxOwkyIzBBHMB5MV+0/1ZTTD8zNyoS5LKvOrSV3VprVSxdOYBqRTzRYOONpgP0Gb+wd/AYlrla66LtBVmUN9ouUpRYRTP6JV/SMx6shH6EVbe6Kf7JjzHrKKR0kKOdvIPlNNXkEebrh9akNJRNSAZUflpaiFAnEt5tq81R/lhFRs2Bbb1nTSJpjEDBxGxaT3yT17DsMUelqZXNSVvZv8AQktXPygdQUEkVxqM449pSDgbNKuClAkCqq9eyPporpLL2gyl6WXUZLSrBaDtSpO/p2x3BHmZqdkvzGbJFZuIELFDbqX3G7ji3Q4g5qDiUXaLXkElGATvEdV5wppwaUG8DnmQdvkFT54kcwwlaSlQqk5xpLsdtQoQafSFe+A2Hois6le1uhG5URfuuZs1qKt3IRmxbJS0OGYavNqRwaVJ79baVEhS0nv7xJUCNihG3LyLzisG+DAwvrwoKUUAj7iYliBQUGQwFMgBsjw+4EgqUQlIxJJoABmSTsjN1DG5UV19niRrnJexqTUy3KsKW4bjTKKknCiUD/r1xUfSa0nJ2Yfm1A0WsnoSPop8iaRPNbOsD4xWJSUJ7mSarXSnCqG2n1Bs3nyRBphsJaUBkBh5xU+v1x2KakdIxz9yIablmNU/7Ikvs/8AkqJbEQ1SKrZEn9mR5lqiXxTBqWrZ7cw0tl5N9txJSpPQf6iETbuouaS4e5HWnGieTwpKFpG40BCqRYGCJBCdV+gvxUy4FucI66QXCnBAu1upSDiczjE2EZjBgAIiCa6Z9LNkzAObt1tPWSD9wMThxYAJJAAxJJoABjUndFb9bWmAtOaSwwomVYPffXVkpfSBkN+e2MmNV66LUuoIhJt3W0DaReP+YmnqpH1j0s1O4bBuAwA81I8x7GCPVxtZwQgIIII2gIIIIAIIIIAIzGIIAbnwf/8AG9bX3GHDCe+D/wD43ra+4w4Y8n0n9Q4kIVutnRCcnphhcs2laUNqSoqcCcSqowMNOkeaRXgmdC/TbvBXXittTmW+2TGOK21OZb7ZMWMEEXsWn4JlzIsVz4rbU5lvtkxnittTmW+2TFi4zE4tP4ZcxYrnxWWpzLfbJg4rbU5lvtkxYyCIxafwy5ixXPittTmW+2TBxW2pzDfbJixkETi0/hlzFiufFbanMN9smDittPmG+2TFi4CIjFp/DLmLFSNNdHpiQWymZQEqUCpN1YUCARXEZGGqnX7LeCPeRSfJDdclUK75CVUyvJBp54+fxc1zTfoJ9kUppnTPV7t5IqOP6V8Ff9JHtg4/pXwV/wBJHthsfF7XNN+gn2Rj4uZ5pv0E+yNQFQNfsr4K/wCkj2xrW5rulH5Z5pMu/ecbWgVuAAqSQKkKyxhwfFzPNN+gn2QfFrPNN+gn2QBWfQjRmZnpJwSqErKJiqrywigLQAzz2x1uK21OZb7ZMWGZl0IwQlKQTU3QE1Pkj7Reh6QlibottYFc+K21OZb7ZMZGq21OZb7ZMWLjFI24tPwTLmRYrvIauLZlHOHlEhpwDEJfSb1NlMlA7jhEhktckxKq4G1ZJaFigKkC6T03FYHyGHPSPhNybbqbrqEuJ3LSFDzGOdI/TdpKiJ6EkHldcNlLzfUg7lNL+8AiPq7raspIr3TXqaWT+GN6d1a2W6aqk2wf4Ko/CRGqnVRZQ/wo8rjh/wCUYgjVta9ZRAIlmnXlbCr5NFemtVeqIhNC29ICQUKalxjdNWWd477lOHzjqh4WVojIy2LEqyg7wgFXpHGO0RDcCuTWqi0UiiZdFN5eRU9f/Uc3SjQqckpZx6ZbQhHJQKOBRKlKFKAdAMWfAjXnZFt5N11tDiag3VpChUZGhi8vSEur1dkRNwEZoPrhl5KSZlnGHlqbBBUkpoaqJFKkb47U7r6luDVwUu8XKcgLuhNSDiSCTQYQzRo1J+Cy/Yo9kB0ak/BWOxR7IogSNg60rZxfXLGZl643WFJA8VaB99Ym1la7LOcT8twsusYFK0FYr4yK+sCGQwwlCQlCQlIFAlIokDoAwEcu1tFZOZ+flmnDvKBervvDGsAcLjVsqle60+guvmuxxrU13We2DwXDPq2BKLgPlXT7o7CtU9kn/CjtHPejp2ToHZ0soKalGgoYhSk31A7wV1IgBUWrNW5brag0x3PKH6JVwfCdBUqhWMNgAjlsaqLSSKBhvtk4xY6kFIs09S6BbtRPuCunFZanMt9smDittTmW+2TFjKQRaxafgmXMixXPittTmW+2TBxW2pzLfbJixkEMWn8MuYsVz4rbU5lvtkwcVtqcy32yYsZBDFp/DLmLFc+K21OZb7ZMHFbanMt9smLGQQxafwy5ixXPittTmW+2TANVtqcy32yYsZBDFp/DLmLC21R6LzUh3T3UhKOELdy6oKrQEHKGQmC7GY580rpZFe7tJCOHpdbK5OXU+hKV3VJCgo05KjTA78Y7kRLWeP8AxzvjN/jG+MAcCW1hzribzcgXE5EoJIChmPWI+v8Abqf/AHcv/VHF0R017iYLRl3XauFV5FbvKu4VunHb5Yl+jOm5nHwz3M41yFKKl12GlKXRnGQOro7bKnZdDswEsLUVAoVybtDQDlHE7fLHTFoNc436Y9sQ/W20DJAkA/KooSK0qDWI1YNgWSuXaXMPBLykguJ4WlFHMUphEAbDc0lXeqSrfdUCfMIHptCKXlpTXK8oCtM84SdsMS8pOMfFbylKJRUJWVcorHJpShBTWoiX65GU9yMVSPnqHDHFpwmh2Y0PkhYE7M6igVfRdOAN4UJ3A1gE+1zjfpj2xBdJ2Umw2QUp+bl8KUxITiNxxiNaO2NZDku2ubdCHyCFjhSnEEgYUwwgBvKtBrD5RFSaABQqTsAFY9OTiEmiloSdxUAfMTEIsHQmzVluYlStXBOBSF37ybyM8CMRmI42t2UDk1LJCQVLbUkY3akr5IvUwxhYDVS4CKjHdTGvVHxcnm0kguIBGYKgCK5ClYX+g+lpbWJGcHBuI5DayAmm5CxkDgKGvK6I1NK2E/HkryU48Fs6TnvOELAZrs0hGC1pTXK8oCvnjwZ9vnEemn2xBdcrY7nZNATwpoSMRyDGbJ1bSLrDLikOXnGkKVRw5qSCTl0xHiCfIeBFUkHqNRXrEZW5QVJAG0nAQoLSlnLEm2yw6pTDlCUrOBQDRaSBhUVBvAA5Rt6yJy/OsMzDjjcmW0rNzIgnlKNMSoYAdeRibAZbdrMKNA82TuCxXzVjbCvzshUJsWwFigdKFU76+pC/OU5xMNCbH7mQv9KVMoUr5MlV5KUDIU2HprAEoj5uPBIqogAbSaDzx9CYT7AdtucWlbikSrVVBCTQBF4pQRShLiqE3iSBTIwA02rXYUaJebJ3BY9sbl7LpiCzmq2SKCGr7Tn0V3q0PSNsaWrW23kvOSMwoqLd7gyTVQLaglab20bRhhAE/FoNc436Yz88Hd7XON+mPbCdm5CVctd9E1RDF90k1KBeuimNNuMd2V0UsV1aENula1HkpS6STTHdADJYmUrFUKChUiqTUVGeIjWtm1ESzS3nTRCBU7ydiR0mPlo9YjcmyGGa8GFLUL2J5aisivWoxy9YVkOTUmpDWK0qSsJ+tdOKfNEAjaNP52YJMpJXkb1VJ84IEfRrWS6yQmelFtfxJBphngrPyGOFYmnb8i0mXVLput1HKvNKzJoagiuOYzwjrJ1iSsyODnJYhskVIUHEpIIoTgCkV2iJAxZCbDraHEggLAUkKFFUOIqNkEzaDTfzjiEeMoD74j2nGkHcsmHGCCt2iGlfRAIJvDqSD6ojOiur9uaaEzPLW6pwVSCr6ONCrr2AZbzsWAyZebQ4KtrSvxVA/dH1CogNoatUN0cs55yWeBFKKqgiuOFN1c6xt6wLdckZVtCFlT7lUhwgXgEpqtYAFK5eeAJXMWg02aOOISf4lAffHtibS4KtqSsb0kKA8xhe6PauGXmUvTpW866kLoVmibwrntPTSOZpXo2qySiakXFpTfCVIJqATkKZKSo4ZQA13ZhKaXlJTXKpp6zAzMJUKpUFDekgj74gunM6masdL10G+WlAZ3TeAND0EGOtq0QBZ0vQAVCyabeWqIBInptCMFLSk0rRSgMNpxOUeBaLVSOFbqKVBUAcRUbd0LrXM0n9EqATVzGmNKJwruxyiQ2nq/lJl1TzwWVKSgUSq6kBKAkCgHQcemAJL8YNc436Y9seRaLdacIjK9goHk4CpOzEwnrK0Zl3LVdk1JPAoLt2iiFckAjlbYnB0KlpJmacYCuVLupUlZvJIpeBxGFCPXEglzU0lVbqkq6EqB8uBjwifbJADiCTsChXHIUrED1LNAS8wQBXhgK0x+ZbNOrHKIXOyzon5pyVQOFYdccF1NUpphW79IYmFgPcqj4tTqF4IWhRpWiVAmnVWODobpY3PtkYJeSBwiNhH1k1zSa+TKInqoZSJucokCgFMMquL/PkiLAZ6nPJtx3RqqtdgKCeGavbr4r98LjSuefn5/uBlwtspVdXdPfKCby1K2kJH0QRWsdcatbOQAly8VmvKUu6TSlaYYZjCJBOkOg4ggjoNfXHsRD9EdGGpJ10pmOECqBpKl1KB9IUCqHHoiYJiAZiI60FD4udxA5SMyB9Mb4l0ak7Jtupo6hK0g1ooVFeowTeCJ6qFAyJpQ/LOZEGmCTX874mYbGdBXYaY0MfCRs5tkFLTaWwTUhAoK5ZdUbUFUEJ1trpIjZ8qnPqMc/R/QqVmrPZXwaQ+41XhUmtF4+QiJ3PWe09QOtpWBiAoVG7Ix6kpVDSAhpIQkZJSKAYnZC4FVoHONSU2uWm220uXqIdNKhYwxOwKGIju65VgSrNSB8vXH7Jz/rzxLn7AllqUpbDalKNVEpqSesx7m7JYcuhxpCwjBF5NboOGFYXBENJlj4jay+bl8ajDvfZHB0XnLHEs2JsNF8VvlSSSeUaE0wyhmuWQwptLSmkFtJqlBHJBFdkfFGjkp4M1u+bGyAOBZOlllsJDUs4AFLF1CEq75ZAwrliY4mtFY7ukqkDvTQkD+9G0nDrETpWjcph+jtA1BBCACCMQcOkR9pyxmHVX3GULVleUmp85yiQcPTfQ5ueQVJIQ+ByVZBYzCVb+g5iFxZ028q0ZVE0flWXG2yFEXgBW6CfpeNmdsPBI2bsvJGg/YsutXCLZbUrO8U8qo213xFwQ/XMr9GZ+1NKkCvIMbdj6eyDUuyhcwApDSEqF1RxSkAjAdESidsxl67wzaHCnvbya08hj4f2clPB2q1+oBjE32AWWkE+bZnGm5VBLSBS8RSiVkcIo0qAKJoOmJVpfbci28iVnGStsIrfukhBwoLwochXDoiYS0o2gUbQlAriEpCcuqPU1KIdF1xCVg7FAGCqBXzrFglBUHCCQaBBVerTKisPOY+2p5pwLmFJr3NQAVBAUupoR/lzibDRKSrUSrVfFjrNMBACUgJSMgBQDyQuD6EQn7LmFWLOuJfQosO1AUMaoSoqbWDlheIIJB3Vhwxrzcmh1N1xCVp3KFR14xFwRmf1iSLbZWl3hFHvUAEEnZ31MIj+rSzHXZlyfeTcCr9z+JThBUR/CAKViasaKySFXkyzQVXA3B/WOsAAKZDKgyiQKSUkmZi3HmnkocQpTxKCa4pSmhwPSYYMnohJtOJdal0IcQapUK1yodu6NtuxpdK+EDKA4CTeCeVVWfKzMdECIAJER7Ti2HZWXvsIK3CpKRRJUAK1N67iBTbQxI48kQBBJLWRIvD5ZKm1bQtAcAIwpVNT5wIiOm1tSs2UIk2KrqQVJboV1qAgJGJG2p3w1JvRyVeJLku0o7ygA+cR9pGxWGDVpltB2FKQD54kEPt3RV1yymWe+eYAXdyrgQpA6QDgOiNfQrT1hthDE2S0tsXQpQNClOAvbQobRSm4mGPSOdP6Pyz5q6w2s7ynGFwRq19ZEumiJQKmnlEXUoSaHEVxzrSseNY1kLnZRp1pC77dVFsijlxaaLF3aoYYdcSyz7GYY+ZaQ30pSAfPG5T8/wDcQCBaKawJYsobmVcC62kIVUGiropUUF4U21Azjjab6UC0SiTkQXflElSqYEp72m26DiSRlDDntHZV83nZdpZ2kpx/7jZs+y2WBRlpDY/hSB64AiekdhKbscS7YKlNJbKgMSQlV5dN+3yCOdq/00lGpRth5zg1t1GKSQQpRIpQE7cagQxynCORN6NSjpKnJdpR2koFajqhcC508ttu0X5ZmUq4UqIJANKroBTowxrSG6jAU3YeqNKzrGYY+ZZbbrmUJAMb0AKvR9Y/tA/iK3nsK/wphiaRK/RZj7FzPxDHlqw5dKw4GWw4DevBONTma743JiXS4koWkKSrNJyOMSoIFqWWDLzNCD8uMiD/AHLW784RpaFrBtmdFQfnKCuwqBp/FDFkrNZZvcE2lBNCbgu1z3R8WLFl2130MoSup5QTjVWeMRcEH0w0Rcl3O7pCqVoJUttOwmlVJBwIpWqCQMY1NUMwFTE2qoJUhCsCDU3lVwz27YaS0VFDjUY9O+NKSshhlV5plCFUu1QkDA47Im+wC20jaXZlp92XCphxZJIxFVpuuIJ+irAEVw6RHYtm3LInktmZdwbvFKCVJIKqA1uZkU30ieOshQIUApJwIIqD5DHJOiklWplWq+LC4FzosJU2uhUo2sy4SQDdWaLoaqJJoATTGHCmPhKyiGxdbQlAGxIoPVH3TEA//9k="/>
          <p:cNvSpPr txBox="1"/>
          <p:nvPr/>
        </p:nvSpPr>
        <p:spPr>
          <a:xfrm>
            <a:off x="176212" y="-1089025"/>
            <a:ext cx="7162800" cy="22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55B4C4-A01A-7B46-B01D-1DCF0795D9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781" y="4533900"/>
            <a:ext cx="5029200" cy="144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8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 Website and Facebook</a:t>
            </a:r>
            <a:endParaRPr/>
          </a:p>
        </p:txBody>
      </p:sp>
      <p:pic>
        <p:nvPicPr>
          <p:cNvPr id="182" name="Google Shape;182;p26"/>
          <p:cNvPicPr preferRelativeResize="0"/>
          <p:nvPr/>
        </p:nvPicPr>
        <p:blipFill rotWithShape="1">
          <a:blip r:embed="rId3">
            <a:alphaModFix/>
          </a:blip>
          <a:srcRect r="40831" b="50915"/>
          <a:stretch/>
        </p:blipFill>
        <p:spPr>
          <a:xfrm>
            <a:off x="163300" y="1324700"/>
            <a:ext cx="4235400" cy="365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6"/>
          <p:cNvSpPr txBox="1">
            <a:spLocks noGrp="1"/>
          </p:cNvSpPr>
          <p:nvPr>
            <p:ph type="body" idx="1"/>
          </p:nvPr>
        </p:nvSpPr>
        <p:spPr>
          <a:xfrm>
            <a:off x="163300" y="5058000"/>
            <a:ext cx="4019400" cy="7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https://sites.google.com/site/pack777middlesex</a:t>
            </a:r>
            <a:endParaRPr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184;p26"/>
          <p:cNvPicPr preferRelativeResize="0"/>
          <p:nvPr/>
        </p:nvPicPr>
        <p:blipFill rotWithShape="1">
          <a:blip r:embed="rId5">
            <a:alphaModFix/>
          </a:blip>
          <a:srcRect r="31926"/>
          <a:stretch/>
        </p:blipFill>
        <p:spPr>
          <a:xfrm>
            <a:off x="5184950" y="1341300"/>
            <a:ext cx="3815024" cy="372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6"/>
          <p:cNvSpPr txBox="1"/>
          <p:nvPr/>
        </p:nvSpPr>
        <p:spPr>
          <a:xfrm>
            <a:off x="5141400" y="5160325"/>
            <a:ext cx="3894900" cy="8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https://www.facebook.com/Pack777MiddlesexVT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7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88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2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3" name="Google Shape;19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5501" y="651633"/>
            <a:ext cx="3633001" cy="5215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0872" y="354721"/>
            <a:ext cx="2409650" cy="3459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253" y="354724"/>
            <a:ext cx="2529773" cy="3631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63474" y="3491525"/>
            <a:ext cx="3065825" cy="3231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884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Leader Training</a:t>
            </a:r>
            <a:endParaRPr/>
          </a:p>
        </p:txBody>
      </p:sp>
      <p:sp>
        <p:nvSpPr>
          <p:cNvPr id="202" name="Google Shape;202;p28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50292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Basic Leader Training for new adult leaders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Youth Protection Training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Monthly Leaders’ Roundtables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Online resources and handbooks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 of Scouting          Pow Wow</a:t>
            </a:r>
            <a:endParaRPr/>
          </a:p>
        </p:txBody>
      </p:sp>
      <p:pic>
        <p:nvPicPr>
          <p:cNvPr id="203" name="Google Shape;203;p28" descr="IMG_1523_adj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11737" y="3352800"/>
            <a:ext cx="3714750" cy="2786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8" descr="trained_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7800" y="1852612"/>
            <a:ext cx="1752600" cy="69532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8"/>
          <p:cNvSpPr txBox="1"/>
          <p:nvPr/>
        </p:nvSpPr>
        <p:spPr>
          <a:xfrm>
            <a:off x="1524000" y="5337175"/>
            <a:ext cx="2438400" cy="83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/>
              <a:buNone/>
            </a:pPr>
            <a:r>
              <a:rPr lang="en-US" sz="24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You Are Not Alone!</a:t>
            </a:r>
            <a:endParaRPr/>
          </a:p>
        </p:txBody>
      </p:sp>
      <p:pic>
        <p:nvPicPr>
          <p:cNvPr id="206" name="Google Shape;206;p28" descr="Wolf Den Leader Guide small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01574" y="1009350"/>
            <a:ext cx="1624900" cy="2109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9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884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Registration</a:t>
            </a:r>
            <a:endParaRPr/>
          </a:p>
        </p:txBody>
      </p:sp>
      <p:sp>
        <p:nvSpPr>
          <p:cNvPr id="212" name="Google Shape;212;p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register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youth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/>
          </a:p>
          <a:p>
            <a:pPr marL="971550" marR="0" lvl="1" indent="-5143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Completed form tonight</a:t>
            </a:r>
            <a:endParaRPr dirty="0"/>
          </a:p>
          <a:p>
            <a:pPr marL="971550" marR="0" lvl="1" indent="-5143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Pack Dues -</a:t>
            </a: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$XX</a:t>
            </a:r>
            <a:endParaRPr dirty="0">
              <a:solidFill>
                <a:srgbClr val="FF0000"/>
              </a:solidFill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(Includes registration, insurance,  </a:t>
            </a:r>
            <a:r>
              <a:rPr lang="en-US" sz="1800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Scout</a:t>
            </a:r>
            <a:r>
              <a:rPr lang="en-US" sz="1800" b="0" i="1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Life</a:t>
            </a: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ubscription</a:t>
            </a:r>
            <a:endParaRPr sz="18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Pack provided patches, </a:t>
            </a: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neckerchief and slide)</a:t>
            </a:r>
            <a:endParaRPr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register adults:</a:t>
            </a:r>
            <a:endParaRPr dirty="0"/>
          </a:p>
          <a:p>
            <a:pPr marL="971550" marR="0" lvl="1" indent="-5143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Completed form tonight</a:t>
            </a:r>
            <a:endParaRPr dirty="0"/>
          </a:p>
          <a:p>
            <a:pPr marL="971550" marR="0" lvl="1" indent="-5143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Take Youth Protection Training online</a:t>
            </a:r>
            <a:endParaRPr dirty="0"/>
          </a:p>
          <a:p>
            <a:pPr marL="971550" marR="0" lvl="1" indent="-5143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alibri"/>
              <a:buAutoNum type="arabicPeriod"/>
            </a:pPr>
            <a:r>
              <a:rPr lang="en-US" sz="24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Pack covers costs of registration, insurance, training and </a:t>
            </a:r>
            <a:r>
              <a:rPr lang="en-US" sz="2400" b="0" i="1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Scouting Magazine</a:t>
            </a:r>
            <a:r>
              <a:rPr lang="en-US" sz="24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subscription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213" name="Google Shape;213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5600" y="1600200"/>
            <a:ext cx="2133600" cy="165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6400" y="3460750"/>
            <a:ext cx="2082800" cy="141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100" y="533400"/>
            <a:ext cx="3759200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800" y="3611562"/>
            <a:ext cx="4495800" cy="223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81600" y="514350"/>
            <a:ext cx="3048000" cy="2290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62600" y="2957512"/>
            <a:ext cx="2811064" cy="37480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1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884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  <a:endParaRPr/>
          </a:p>
        </p:txBody>
      </p:sp>
      <p:sp>
        <p:nvSpPr>
          <p:cNvPr id="228" name="Google Shape;228;p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Any questions?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3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Cubmaster Name</a:t>
            </a:r>
            <a:endParaRPr sz="32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Cubmaster 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3200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pack123youremail@gmail.com</a:t>
            </a:r>
            <a:endParaRPr sz="32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884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Cub Scouting?</a:t>
            </a:r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79450" marR="0" lvl="0" indent="-679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 for 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youth</a:t>
            </a: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grades 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through 5</a:t>
            </a:r>
            <a:endParaRPr/>
          </a:p>
          <a:p>
            <a:pPr marL="679450" marR="0" lvl="0" indent="-6794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Builds character</a:t>
            </a:r>
            <a:endParaRPr/>
          </a:p>
          <a:p>
            <a:pPr marL="679450" marR="0" lvl="0" indent="-6794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Teaches citizenship</a:t>
            </a:r>
            <a:endParaRPr/>
          </a:p>
          <a:p>
            <a:pPr marL="679450" marR="0" lvl="0" indent="-6794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Strengthens families</a:t>
            </a:r>
            <a:endParaRPr/>
          </a:p>
          <a:p>
            <a:pPr marL="679450" marR="0" lvl="0" indent="-6794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Tons of FUN!!</a:t>
            </a:r>
            <a:endParaRPr/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3000" y="2209800"/>
            <a:ext cx="3543300" cy="371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8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G</a:t>
            </a: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IRLS AND 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BOYS WANT</a:t>
            </a:r>
            <a:endParaRPr dirty="0"/>
          </a:p>
        </p:txBody>
      </p:sp>
      <p:sp>
        <p:nvSpPr>
          <p:cNvPr id="242" name="Google Shape;242;p3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Char char="•"/>
            </a:pPr>
            <a:r>
              <a:rPr lang="en-US" sz="5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FUN!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Make new friends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Master new skills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Recognition and praise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alibri"/>
              <a:buChar char="•"/>
            </a:pPr>
            <a:r>
              <a:rPr lang="en-US" sz="7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FUN!</a:t>
            </a:r>
            <a:endParaRPr/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7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3" name="Google Shape;243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88050" y="4278501"/>
            <a:ext cx="2920200" cy="196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4225" y="2057400"/>
            <a:ext cx="2258450" cy="4015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03909" y="1320675"/>
            <a:ext cx="1838441" cy="247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4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884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1" name="Google Shape;251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06525" y="332850"/>
            <a:ext cx="2743200" cy="322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4"/>
          <p:cNvPicPr preferRelativeResize="0"/>
          <p:nvPr/>
        </p:nvPicPr>
        <p:blipFill rotWithShape="1">
          <a:blip r:embed="rId4">
            <a:alphaModFix/>
          </a:blip>
          <a:srcRect b="-1388"/>
          <a:stretch/>
        </p:blipFill>
        <p:spPr>
          <a:xfrm>
            <a:off x="3124200" y="3687762"/>
            <a:ext cx="3533775" cy="23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8200" y="2963850"/>
            <a:ext cx="2264466" cy="305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7275" y="304799"/>
            <a:ext cx="2461300" cy="328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3738923"/>
            <a:ext cx="2819400" cy="21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47700" y="386475"/>
            <a:ext cx="3307399" cy="2480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884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2" name="Google Shape;262;p3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448425" y="504825"/>
            <a:ext cx="2311400" cy="17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05200" y="476250"/>
            <a:ext cx="2438400" cy="32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950" y="533400"/>
            <a:ext cx="2819400" cy="21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2727575"/>
            <a:ext cx="2819400" cy="21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29000" y="3886200"/>
            <a:ext cx="3190875" cy="217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81800" y="2476500"/>
            <a:ext cx="2114550" cy="281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6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884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3" name="Google Shape;273;p3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533400"/>
            <a:ext cx="3634200" cy="20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50575" y="4037200"/>
            <a:ext cx="3378300" cy="20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94500" y="609600"/>
            <a:ext cx="2428800" cy="32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73275" y="473354"/>
            <a:ext cx="2600324" cy="3510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3136188"/>
            <a:ext cx="3742099" cy="2771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884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IT PROVIDES F</a:t>
            </a: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 YOUTH</a:t>
            </a:r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0" y="1600200"/>
            <a:ext cx="82296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Opportunities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Make new friends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Master new skills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Recognition and praise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Just have FUN!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7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6625" y="2057400"/>
            <a:ext cx="2258450" cy="4015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3909" y="1320675"/>
            <a:ext cx="1838441" cy="24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11525" y="4248776"/>
            <a:ext cx="3073577" cy="230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884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</a:t>
            </a: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PROVIDES FOR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PARENTS</a:t>
            </a:r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152400" y="1600200"/>
            <a:ext cx="82296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5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Opportunities</a:t>
            </a:r>
            <a:endParaRPr>
              <a:solidFill>
                <a:schemeClr val="dk1"/>
              </a:solidFill>
            </a:endParaRPr>
          </a:p>
          <a:p>
            <a:pPr marL="45720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Bring the family together</a:t>
            </a:r>
            <a:endParaRPr/>
          </a:p>
          <a:p>
            <a: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Help your child develop</a:t>
            </a:r>
            <a:endParaRPr/>
          </a:p>
          <a:p>
            <a: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Connect with others</a:t>
            </a:r>
            <a:endParaRPr/>
          </a:p>
          <a:p>
            <a: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Positive learning environment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" name="Google Shape;81;p16" descr="camping_oval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1200" y="1752600"/>
            <a:ext cx="3341700" cy="379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 descr="awardbsafamil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62400" y="5181600"/>
            <a:ext cx="1771800" cy="123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88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2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0" name="Google Shape;90;p17"/>
          <p:cNvPicPr preferRelativeResize="0"/>
          <p:nvPr/>
        </p:nvPicPr>
        <p:blipFill rotWithShape="1">
          <a:blip r:embed="rId3">
            <a:alphaModFix/>
          </a:blip>
          <a:srcRect t="17985"/>
          <a:stretch/>
        </p:blipFill>
        <p:spPr>
          <a:xfrm>
            <a:off x="0" y="4104675"/>
            <a:ext cx="4476273" cy="275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 rotWithShape="1">
          <a:blip r:embed="rId4">
            <a:alphaModFix/>
          </a:blip>
          <a:srcRect b="7842"/>
          <a:stretch/>
        </p:blipFill>
        <p:spPr>
          <a:xfrm>
            <a:off x="5867400" y="304800"/>
            <a:ext cx="3200402" cy="358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5800" y="382875"/>
            <a:ext cx="2376027" cy="350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98875" y="423425"/>
            <a:ext cx="2597076" cy="3462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 rotWithShape="1">
          <a:blip r:embed="rId7">
            <a:alphaModFix/>
          </a:blip>
          <a:srcRect t="12884"/>
          <a:stretch/>
        </p:blipFill>
        <p:spPr>
          <a:xfrm>
            <a:off x="4854630" y="4104975"/>
            <a:ext cx="4213200" cy="275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884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Does it work?</a:t>
            </a:r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Monthly Pack Meetings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–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youth</a:t>
            </a: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families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–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Recognize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youth</a:t>
            </a: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’s Achievements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–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Participate in an A</a:t>
            </a: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ctivit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</a:t>
            </a:r>
            <a:endParaRPr/>
          </a:p>
        </p:txBody>
      </p:sp>
      <p:pic>
        <p:nvPicPr>
          <p:cNvPr id="101" name="Google Shape;10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7200" y="4114800"/>
            <a:ext cx="2997300" cy="22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4600" y="1524000"/>
            <a:ext cx="2590800" cy="2519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4400" y="3733800"/>
            <a:ext cx="3048000" cy="237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>
            <a:spLocks noGrp="1"/>
          </p:cNvSpPr>
          <p:nvPr>
            <p:ph type="body" idx="1"/>
          </p:nvPr>
        </p:nvSpPr>
        <p:spPr>
          <a:xfrm>
            <a:off x="457200" y="609600"/>
            <a:ext cx="82296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Den Meetings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–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Small groups, all same age / grades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–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activities or field trips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–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Games &amp; fun</a:t>
            </a:r>
            <a:endParaRPr/>
          </a:p>
          <a:p>
            <a: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2914650"/>
            <a:ext cx="36576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67300" y="2743200"/>
            <a:ext cx="3886200" cy="291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>
            <a:spLocks noGrp="1"/>
          </p:cNvSpPr>
          <p:nvPr>
            <p:ph type="body" idx="1"/>
          </p:nvPr>
        </p:nvSpPr>
        <p:spPr>
          <a:xfrm>
            <a:off x="457200" y="381000"/>
            <a:ext cx="82296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 sz="32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Scout Life</a:t>
            </a:r>
            <a:endParaRPr dirty="0"/>
          </a:p>
          <a:p>
            <a: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Scouting magazine just for kids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District &amp; Council Events</a:t>
            </a:r>
            <a:endParaRPr dirty="0"/>
          </a:p>
          <a:p>
            <a: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Day and resident camps</a:t>
            </a:r>
            <a:endParaRPr dirty="0"/>
          </a:p>
          <a:p>
            <a: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Pinewood Derby</a:t>
            </a:r>
            <a:endParaRPr dirty="0"/>
          </a:p>
          <a:p>
            <a: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Leader training and support</a:t>
            </a:r>
            <a:endParaRPr dirty="0"/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3505200"/>
            <a:ext cx="2571750" cy="17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0"/>
          <p:cNvPicPr preferRelativeResize="0"/>
          <p:nvPr/>
        </p:nvPicPr>
        <p:blipFill>
          <a:blip r:embed="rId4"/>
          <a:srcRect/>
          <a:stretch/>
        </p:blipFill>
        <p:spPr>
          <a:xfrm>
            <a:off x="6096000" y="480101"/>
            <a:ext cx="2533650" cy="339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 descr="CouncilPatch4pHig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99137" y="4267200"/>
            <a:ext cx="3268662" cy="1620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0600" y="5340350"/>
            <a:ext cx="1828800" cy="70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29000" y="3584575"/>
            <a:ext cx="2228850" cy="280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884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Advancement</a:t>
            </a:r>
            <a:endParaRPr/>
          </a:p>
        </p:txBody>
      </p:sp>
      <p:pic>
        <p:nvPicPr>
          <p:cNvPr id="126" name="Google Shape;126;p21" descr="Badg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43600" y="1371600"/>
            <a:ext cx="3179700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24437" y="3709987"/>
            <a:ext cx="1552500" cy="15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1"/>
          <p:cNvSpPr txBox="1">
            <a:spLocks noGrp="1"/>
          </p:cNvSpPr>
          <p:nvPr>
            <p:ph type="body" idx="1"/>
          </p:nvPr>
        </p:nvSpPr>
        <p:spPr>
          <a:xfrm>
            <a:off x="382400" y="1612675"/>
            <a:ext cx="82296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Age-based rank </a:t>
            </a:r>
            <a:endParaRPr/>
          </a:p>
          <a:p>
            <a: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Assigned by grade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Awards and badges</a:t>
            </a:r>
            <a:endParaRPr/>
          </a:p>
          <a:p>
            <a: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Connecting efforts and success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Recognition</a:t>
            </a:r>
            <a:endParaRPr/>
          </a:p>
          <a:p>
            <a: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Celebrating achievement </a:t>
            </a:r>
            <a:endParaRPr/>
          </a:p>
          <a:p>
            <a: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building self-confidence</a:t>
            </a:r>
            <a:endParaRPr/>
          </a:p>
        </p:txBody>
      </p:sp>
      <p:pic>
        <p:nvPicPr>
          <p:cNvPr id="129" name="Google Shape;129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77000" y="4495800"/>
            <a:ext cx="2457450" cy="766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82000" y="1940275"/>
            <a:ext cx="1637351" cy="59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370</Words>
  <Application>Microsoft Macintosh PowerPoint</Application>
  <PresentationFormat>On-screen Show (4:3)</PresentationFormat>
  <Paragraphs>133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YourTown Cub Scout Pack ###</vt:lpstr>
      <vt:lpstr>What is Cub Scouting?</vt:lpstr>
      <vt:lpstr>WHAT IT PROVIDES FOR YOUTH</vt:lpstr>
      <vt:lpstr>WHAT IT PROVIDES FOR PARENTS</vt:lpstr>
      <vt:lpstr>PowerPoint Presentation</vt:lpstr>
      <vt:lpstr>How Does it work?</vt:lpstr>
      <vt:lpstr>PowerPoint Presentation</vt:lpstr>
      <vt:lpstr>PowerPoint Presentation</vt:lpstr>
      <vt:lpstr>Advancement</vt:lpstr>
      <vt:lpstr>Program</vt:lpstr>
      <vt:lpstr>PowerPoint Presentation</vt:lpstr>
      <vt:lpstr>Pack Organization</vt:lpstr>
      <vt:lpstr>Finance</vt:lpstr>
      <vt:lpstr>Pack Website and Facebook</vt:lpstr>
      <vt:lpstr>PowerPoint Presentation</vt:lpstr>
      <vt:lpstr>Leader Training</vt:lpstr>
      <vt:lpstr>Registration</vt:lpstr>
      <vt:lpstr>PowerPoint Presentation</vt:lpstr>
      <vt:lpstr>Thank you!</vt:lpstr>
      <vt:lpstr>WHAT GIRLS AND BOYS WANT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YourTown Cub Scout Pack ###</dc:title>
  <cp:lastModifiedBy>Francesca Arato</cp:lastModifiedBy>
  <cp:revision>3</cp:revision>
  <dcterms:modified xsi:type="dcterms:W3CDTF">2021-05-06T20:22:06Z</dcterms:modified>
</cp:coreProperties>
</file>