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1" r:id="rId6"/>
  </p:sldMasterIdLst>
  <p:notesMasterIdLst>
    <p:notesMasterId r:id="rId31"/>
  </p:notesMasterIdLst>
  <p:sldIdLst>
    <p:sldId id="257" r:id="rId7"/>
    <p:sldId id="500" r:id="rId8"/>
    <p:sldId id="258" r:id="rId9"/>
    <p:sldId id="471" r:id="rId10"/>
    <p:sldId id="416" r:id="rId11"/>
    <p:sldId id="489" r:id="rId12"/>
    <p:sldId id="496" r:id="rId13"/>
    <p:sldId id="483" r:id="rId14"/>
    <p:sldId id="268" r:id="rId15"/>
    <p:sldId id="501" r:id="rId16"/>
    <p:sldId id="476" r:id="rId17"/>
    <p:sldId id="391" r:id="rId18"/>
    <p:sldId id="377" r:id="rId19"/>
    <p:sldId id="494" r:id="rId20"/>
    <p:sldId id="499" r:id="rId21"/>
    <p:sldId id="479" r:id="rId22"/>
    <p:sldId id="504" r:id="rId23"/>
    <p:sldId id="378" r:id="rId24"/>
    <p:sldId id="280" r:id="rId25"/>
    <p:sldId id="384" r:id="rId26"/>
    <p:sldId id="288" r:id="rId27"/>
    <p:sldId id="498" r:id="rId28"/>
    <p:sldId id="455" r:id="rId29"/>
    <p:sldId id="389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A0B15-1C22-417E-8E17-064F32046163}" v="370" dt="2024-03-14T14:29:46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54" d="100"/>
          <a:sy n="5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1DDA311-89DD-4603-8111-A4D7807C3A3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14DC35F-6282-49A2-A5F6-0246A63A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6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</a:t>
            </a:r>
            <a:r>
              <a:rPr lang="en-US" baseline="0" dirty="0"/>
              <a:t> for your unit:  Add the activities your unit plans to do this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Invite two Scouts to the front of the room to role play a consumer</a:t>
            </a:r>
            <a:r>
              <a:rPr lang="en-US" baseline="0" dirty="0"/>
              <a:t> and selling Scout.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2717A1A3-AD52-485C-A7B9-1749187F175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7382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 for your unit:</a:t>
            </a:r>
            <a:r>
              <a:rPr lang="en-US" baseline="0" dirty="0"/>
              <a:t>  Use the Popcorn Planner to determine your unit’s sales goals and then the individual Scout goal.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25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Dates &amp;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CA5D3BF3-D352-46FC-8343-31F56E6730EA}" type="slidenum">
              <a:rPr lang="en-US" sz="1300">
                <a:solidFill>
                  <a:prstClr val="black"/>
                </a:solidFill>
                <a:latin typeface="Calibri"/>
              </a:rPr>
              <a:pPr defTabSz="931774"/>
              <a:t>22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415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contact information for key members of your popcorn team.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CA5D3BF3-D352-46FC-8343-31F56E6730EA}" type="slidenum">
              <a:rPr lang="en-US" sz="1300">
                <a:solidFill>
                  <a:prstClr val="black"/>
                </a:solidFill>
                <a:latin typeface="Calibri"/>
              </a:rPr>
              <a:pPr defTabSz="931774"/>
              <a:t>23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18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products for the year. You will need to edit the images and prices – each Council sells a different product mix and sets their own pricing. If you need the images, e-mail sean.stanford@trails-end.com and I’ll get them for you.</a:t>
            </a:r>
            <a:br>
              <a:rPr lang="en-US" dirty="0"/>
            </a:br>
            <a:r>
              <a:rPr lang="en-US" dirty="0"/>
              <a:t>Get through this slide quickly. Focus on any changes and move on. Don’t get bogged down in discussions about flavors.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059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to the parents about WHY we’re selling.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Fill in your council’s commission</a:t>
            </a:r>
            <a:r>
              <a:rPr lang="en-US" baseline="0" dirty="0"/>
              <a:t> that was paid out. Stress the importance of monies earned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00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building excitement…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489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all of the amazing things a Top Seller can earn. A Scout that sells $2,500 in Pack 2017 can get a $150 Gift Card, 6% </a:t>
            </a:r>
            <a:r>
              <a:rPr lang="en-US" dirty="0" err="1"/>
              <a:t>Schoalrship</a:t>
            </a:r>
            <a:r>
              <a:rPr lang="en-US" dirty="0"/>
              <a:t>, Council Campership, 2 Tickets to the Ontario Reign Hockey Game, and the Pack Trampoline Party at Sky High Sports!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Send the Scouts Outside with the Cubmaster and a couple of Volunteers. Play Popcorn Games &amp; Identify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CA5D3BF3-D352-46FC-8343-31F56E6730EA}" type="slidenum">
              <a:rPr lang="en-US" sz="1300">
                <a:solidFill>
                  <a:prstClr val="black"/>
                </a:solidFill>
                <a:latin typeface="Calibri"/>
              </a:rPr>
              <a:pPr defTabSz="931774"/>
              <a:t>16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684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86B4-33BB-D040-89D1-2B6F78BDB6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4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A94B-D443-40BE-BDFF-D088C60F0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985D9-8FE9-4924-A7DF-6109527D4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E3664-3C8F-4F74-B96D-0CAD23C88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E7B04-460B-46C0-A901-DDC00149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398CF-C005-4F6E-B19F-1B9B022C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07C9-5F32-44B2-8D94-6BA2EC0F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241DF-DBD1-46D0-966C-EA5E069FC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C8D2-F713-4E50-BD63-391499E08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43797-6935-46C0-9ADB-AB7C3531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6863C-62D5-4583-A7B7-EC284CA0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8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6334DF-5466-49A4-9531-E8F247D5B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F32C4E-FC94-43B4-911A-88A730960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6E632-71C9-4A0B-87F4-4E9B253D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027FD-D505-4B98-A109-DC7D186E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CAC7-CD5A-47A7-8F72-A9AACFAF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14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 eaLnBrk="1" latinLnBrk="0" hangingPunct="1">
              <a:defRPr kumimoji="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 eaLnBrk="1" latinLnBrk="0" hangingPunct="1">
              <a:defRPr kumimoji="0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en-US" smtClean="0">
                <a:solidFill>
                  <a:schemeClr val="tx2"/>
                </a:solidFill>
              </a:rPr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3149600" y="3124200"/>
            <a:ext cx="8636000" cy="2717800"/>
          </a:xfrm>
        </p:spPr>
        <p:txBody>
          <a:bodyPr rtlCol="0" anchor="b"/>
          <a:lstStyle>
            <a:lvl1pPr eaLnBrk="1" latinLnBrk="0" hangingPunct="1">
              <a:defRPr kumimoji="0" cap="all" baseline="0"/>
            </a:lvl1pPr>
            <a:extLst/>
          </a:lstStyle>
          <a:p>
            <a:pPr eaLnBrk="1" latinLnBrk="1" hangingPunct="1"/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3097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 eaLnBrk="1" latinLnBrk="1" hangingPunct="1"/>
            <a:r>
              <a:rPr lang="en-US"/>
              <a:t>Click to 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A3FF9F-758D-4C25-BC90-B2E8169215E6}" type="datetime1">
              <a:rPr kumimoji="0" lang="en-US" smtClean="0"/>
              <a:t>3/21/2024</a:t>
            </a:fld>
            <a:endParaRPr kumimoji="0" lang="en-US" sz="1867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endParaRPr kumimoji="0" lang="en-US" sz="1867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en-US" sz="1867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1867" b="1" dirty="0">
              <a:solidFill>
                <a:srgbClr val="FFFFFF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1101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1"/>
            <a:ext cx="9497484" cy="1673225"/>
          </a:xfrm>
        </p:spPr>
        <p:txBody>
          <a:bodyPr anchor="t"/>
          <a:lstStyle>
            <a:lvl1pPr eaLnBrk="1" latinLnBrk="0" hangingPunct="1">
              <a:buNone/>
              <a:defRPr kumimoji="0" sz="3733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sz="24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sz="2133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sz="1867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sz="1867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1" hangingPunct="1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rgbClr val="FF00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rgbClr val="0070C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 eaLnBrk="1" latinLnBrk="0" hangingPunct="1">
              <a:buNone/>
              <a:defRPr kumimoji="0" sz="5867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6CAA-7AB9-46D1-9926-C1DF1C0073AD}" type="datetime1">
              <a:rPr kumimoji="0" lang="en-US" smtClean="0"/>
              <a:t>3/21/2024</a:t>
            </a:fld>
            <a:endParaRPr kumimoji="0"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6"/>
          </a:xfrm>
        </p:spPr>
        <p:txBody>
          <a:bodyPr>
            <a:noAutofit/>
          </a:bodyPr>
          <a:lstStyle>
            <a:lvl1pPr eaLnBrk="1" latinLnBrk="0" hangingPunct="1">
              <a:defRPr kumimoji="0" sz="32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en-US" sz="32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32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27305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1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12800" y="1803402"/>
            <a:ext cx="5181600" cy="4358165"/>
          </a:xfrm>
        </p:spPr>
        <p:txBody>
          <a:bodyPr/>
          <a:lstStyle/>
          <a:p>
            <a:pPr lvl="0" eaLnBrk="1" latinLnBrk="1" hangingPunct="1"/>
            <a:r>
              <a:rPr lang="en-US"/>
              <a:t>Click to 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459868" y="1803399"/>
            <a:ext cx="5181600" cy="4358167"/>
          </a:xfrm>
        </p:spPr>
        <p:txBody>
          <a:bodyPr/>
          <a:lstStyle/>
          <a:p>
            <a:pPr lvl="0" eaLnBrk="1" latinLnBrk="1" hangingPunct="1"/>
            <a:r>
              <a:rPr lang="en-US"/>
              <a:t>Click to 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62DD98-723F-424B-BE32-92658A653FAA}" type="datetime1">
              <a:rPr kumimoji="0" lang="en-US" smtClean="0"/>
              <a:t>3/21/2024</a:t>
            </a:fld>
            <a:endParaRPr kumimoji="0"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kumimoji="0" lang="en-US" sz="1867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42074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57480"/>
            <a:ext cx="10871200" cy="1341120"/>
          </a:xfrm>
        </p:spPr>
        <p:txBody>
          <a:bodyPr anchor="b"/>
          <a:lstStyle>
            <a:lvl1pPr eaLnBrk="1" latinLnBrk="0" hangingPunct="1">
              <a:defRPr kumimoji="0"/>
            </a:lvl1pPr>
            <a:extLst/>
          </a:lstStyle>
          <a:p>
            <a:pPr eaLnBrk="1" latinLnBrk="1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559757"/>
            <a:ext cx="5181600" cy="3505200"/>
          </a:xfrm>
        </p:spPr>
        <p:txBody>
          <a:bodyPr/>
          <a:lstStyle/>
          <a:p>
            <a:pPr lvl="0" eaLnBrk="1" latinLnBrk="1" hangingPunct="1"/>
            <a:r>
              <a:rPr lang="en-US"/>
              <a:t>Click to 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559757"/>
            <a:ext cx="5181600" cy="3505200"/>
          </a:xfrm>
        </p:spPr>
        <p:txBody>
          <a:bodyPr/>
          <a:lstStyle/>
          <a:p>
            <a:pPr lvl="0" eaLnBrk="1" latinLnBrk="1" hangingPunct="1"/>
            <a:r>
              <a:rPr lang="en-US"/>
              <a:t>Click to 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A315ED0-47B6-48B8-A1A3-BA8024B31F61}" type="datetime1">
              <a:rPr kumimoji="0" lang="en-US" smtClean="0"/>
              <a:t>3/21/2024</a:t>
            </a:fld>
            <a:endParaRPr kumimoji="0"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kumimoji="0" lang="en-US" sz="1867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812800" y="1816383"/>
            <a:ext cx="5181600" cy="707136"/>
          </a:xfrm>
          <a:solidFill>
            <a:srgbClr val="FF0000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sz="2667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1" hangingPunct="1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400800" y="1816383"/>
            <a:ext cx="5181600" cy="707136"/>
          </a:xfrm>
          <a:solidFill>
            <a:srgbClr val="0070C0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sz="2667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1" hangingPunct="1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7418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1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7538-D4F0-4BAA-BDF1-8CFC4F762249}" type="datetime1">
              <a:rPr kumimoji="0" lang="en-US" smtClean="0"/>
              <a:t>3/21/2024</a:t>
            </a:fld>
            <a:endParaRPr kumimoji="0"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16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03A1C-2DAD-4F1E-A8D6-18F6442E2FA1}" type="datetime1">
              <a:rPr kumimoji="0" lang="en-US" smtClean="0"/>
              <a:t>3/21/2024</a:t>
            </a:fld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 eaLnBrk="1" latinLnBrk="0" hangingPunct="1">
              <a:defRPr kumimoji="0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en-US" smtClean="0">
                <a:solidFill>
                  <a:schemeClr val="tx2"/>
                </a:solidFill>
              </a:rPr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90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</p:spPr>
        <p:txBody>
          <a:bodyPr anchor="b"/>
          <a:lstStyle>
            <a:lvl1pPr algn="l" eaLnBrk="1" latinLnBrk="0" hangingPunct="1">
              <a:buNone/>
              <a:defRPr kumimoji="0" sz="5600" b="0"/>
            </a:lvl1pPr>
            <a:extLst/>
          </a:lstStyle>
          <a:p>
            <a:pPr eaLnBrk="1" latinLnBrk="1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E843-88EF-4CD1-BFE5-D4C6EA030E32}" type="datetime1">
              <a:rPr kumimoji="0" lang="en-US" smtClean="0"/>
              <a:t>3/21/2024</a:t>
            </a:fld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solidFill>
            <a:srgbClr val="FF0000"/>
          </a:solidFill>
          <a:ln>
            <a:solidFill>
              <a:srgbClr val="FF0000"/>
            </a:solidFill>
          </a:ln>
        </p:spPr>
        <p:txBody>
          <a:bodyPr/>
          <a:lstStyle>
            <a:lvl1pPr eaLnBrk="1" latinLnBrk="0" hangingPunct="1">
              <a:defRPr kumimoji="0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905000"/>
            <a:ext cx="2133600" cy="4165600"/>
          </a:xfrm>
          <a:solidFill>
            <a:srgbClr val="FF0000"/>
          </a:solidFill>
          <a:ln w="50800" cap="sq" cmpd="dbl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333"/>
              </a:spcAft>
              <a:buNone/>
              <a:defRPr kumimoji="0" sz="2400"/>
            </a:lvl1pPr>
            <a:lvl2pPr eaLnBrk="1" latinLnBrk="0" hangingPunct="1">
              <a:buNone/>
              <a:defRPr kumimoji="0" sz="1600"/>
            </a:lvl2pPr>
            <a:lvl3pPr eaLnBrk="1" latinLnBrk="0" hangingPunct="1">
              <a:buNone/>
              <a:defRPr kumimoji="0" sz="1333"/>
            </a:lvl3pPr>
            <a:lvl4pPr eaLnBrk="1" latinLnBrk="0" hangingPunct="1">
              <a:buNone/>
              <a:defRPr kumimoji="0" sz="1200"/>
            </a:lvl4pPr>
            <a:lvl5pPr eaLnBrk="1" latinLnBrk="0" hangingPunct="1">
              <a:buNone/>
              <a:defRPr kumimoji="0" sz="1200"/>
            </a:lvl5pPr>
            <a:extLst/>
          </a:lstStyle>
          <a:p>
            <a:pPr lvl="0" eaLnBrk="1" latinLnBrk="1" hangingPunct="1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49600" y="1905000"/>
            <a:ext cx="8534400" cy="4267200"/>
          </a:xfrm>
        </p:spPr>
        <p:txBody>
          <a:bodyPr/>
          <a:lstStyle/>
          <a:p>
            <a:pPr lvl="0" eaLnBrk="1" latinLnBrk="1" hangingPunct="1"/>
            <a:r>
              <a:rPr lang="en-US"/>
              <a:t>Click to 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812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36DC5-3248-4770-AC6F-85E1BD9E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F8872-1288-4A3E-9DBD-2C7D25DD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7261C-D5B6-4143-8EA9-83B4EDE7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9BB17-DF80-45DF-9B70-BAC78704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38FD4-62A2-4E3A-8439-C5FA2F0B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76891" y="0"/>
            <a:ext cx="10115109" cy="4559808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sz="4267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sz="2267"/>
            </a:lvl1pPr>
            <a:lvl2pPr eaLnBrk="1" latinLnBrk="0" hangingPunct="1">
              <a:buFontTx/>
              <a:buNone/>
              <a:defRPr kumimoji="0" sz="1600"/>
            </a:lvl2pPr>
            <a:lvl3pPr eaLnBrk="1" latinLnBrk="0" hangingPunct="1">
              <a:buFontTx/>
              <a:buNone/>
              <a:defRPr kumimoji="0" sz="1333"/>
            </a:lvl3pPr>
            <a:lvl4pPr eaLnBrk="1" latinLnBrk="0" hangingPunct="1">
              <a:buFontTx/>
              <a:buNone/>
              <a:defRPr kumimoji="0" sz="1200"/>
            </a:lvl4pPr>
            <a:lvl5pPr eaLnBrk="1" latinLnBrk="0" hangingPunct="1">
              <a:buFontTx/>
              <a:buNone/>
              <a:defRPr kumimoji="0" sz="1200"/>
            </a:lvl5pPr>
            <a:extLst/>
          </a:lstStyle>
          <a:p>
            <a:pPr lvl="0" eaLnBrk="1" latinLnBrk="1" hangingPunct="1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rgbClr val="FF0000"/>
          </a:solidFill>
          <a:ln w="50800" cap="rnd" cmpd="dbl" algn="ctr">
            <a:solidFill>
              <a:srgbClr val="FF00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19360" cy="713232"/>
          </a:xfrm>
          <a:prstGeom prst="rect">
            <a:avLst/>
          </a:prstGeom>
          <a:solidFill>
            <a:srgbClr val="0070C0"/>
          </a:solidFill>
          <a:ln w="50800" cap="rnd" cmpd="dbl" algn="ctr">
            <a:solidFill>
              <a:srgbClr val="0070C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724400"/>
            <a:ext cx="9753600" cy="609600"/>
          </a:xfrm>
        </p:spPr>
        <p:txBody>
          <a:bodyPr anchor="ctr"/>
          <a:lstStyle>
            <a:lvl1pPr algn="l" eaLnBrk="1" latinLnBrk="0" hangingPunct="1">
              <a:buNone/>
              <a:defRPr kumimoji="0" sz="3733" b="0">
                <a:solidFill>
                  <a:srgbClr val="FFFFFF"/>
                </a:solidFill>
              </a:defRPr>
            </a:lvl1pPr>
            <a:extLst/>
          </a:lstStyle>
          <a:p>
            <a:pPr eaLnBrk="1" latinLnBrk="1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0"/>
            <a:ext cx="3556000" cy="365125"/>
          </a:xfrm>
        </p:spPr>
        <p:txBody>
          <a:bodyPr rtlCol="0"/>
          <a:lstStyle/>
          <a:p>
            <a:fld id="{08BDE6F1-D35C-43C3-B6E5-F1C4F8346697}" type="datetime1">
              <a:rPr kumimoji="0" lang="en-US" smtClean="0"/>
              <a:t>3/21/2024</a:t>
            </a:fld>
            <a:endParaRPr kumimoji="0"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9"/>
          </a:xfrm>
        </p:spPr>
        <p:txBody>
          <a:bodyPr rtlCol="0"/>
          <a:lstStyle>
            <a:lvl1pPr eaLnBrk="1" latinLnBrk="0" hangingPunct="1">
              <a:defRPr kumimoji="0" sz="3733"/>
            </a:lvl1pPr>
            <a:extLst/>
          </a:lstStyle>
          <a:p>
            <a:pPr algn="ctr"/>
            <a:fld id="{8F82E0A0-C266-4798-8C8F-B9F91E9DA37E}" type="slidenum">
              <a:rPr kumimoji="0" lang="en-US" sz="3733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3733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41781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5756-D0D1-4474-9DF5-08CD200EF73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F44F-C620-4698-8399-28E31B6C3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79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CEF1-6973-F64A-A134-F8EEBCC7145F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D71A-E0FF-9646-99C8-2A89D0C3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80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4" indent="0" algn="ctr">
              <a:buNone/>
              <a:defRPr sz="2000"/>
            </a:lvl2pPr>
            <a:lvl3pPr marL="914149" indent="0" algn="ctr">
              <a:buNone/>
              <a:defRPr sz="1800"/>
            </a:lvl3pPr>
            <a:lvl4pPr marL="1371223" indent="0" algn="ctr">
              <a:buNone/>
              <a:defRPr sz="1600"/>
            </a:lvl4pPr>
            <a:lvl5pPr marL="1828297" indent="0" algn="ctr">
              <a:buNone/>
              <a:defRPr sz="1600"/>
            </a:lvl5pPr>
            <a:lvl6pPr marL="2285371" indent="0" algn="ctr">
              <a:buNone/>
              <a:defRPr sz="1600"/>
            </a:lvl6pPr>
            <a:lvl7pPr marL="2742446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65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86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42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77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9" indent="0">
              <a:buNone/>
              <a:defRPr sz="1800" b="1"/>
            </a:lvl3pPr>
            <a:lvl4pPr marL="1371223" indent="0">
              <a:buNone/>
              <a:defRPr sz="1600" b="1"/>
            </a:lvl4pPr>
            <a:lvl5pPr marL="1828297" indent="0">
              <a:buNone/>
              <a:defRPr sz="1600" b="1"/>
            </a:lvl5pPr>
            <a:lvl6pPr marL="2285371" indent="0">
              <a:buNone/>
              <a:defRPr sz="1600" b="1"/>
            </a:lvl6pPr>
            <a:lvl7pPr marL="2742446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9" indent="0">
              <a:buNone/>
              <a:defRPr sz="1800" b="1"/>
            </a:lvl3pPr>
            <a:lvl4pPr marL="1371223" indent="0">
              <a:buNone/>
              <a:defRPr sz="1600" b="1"/>
            </a:lvl4pPr>
            <a:lvl5pPr marL="1828297" indent="0">
              <a:buNone/>
              <a:defRPr sz="1600" b="1"/>
            </a:lvl5pPr>
            <a:lvl6pPr marL="2285371" indent="0">
              <a:buNone/>
              <a:defRPr sz="1600" b="1"/>
            </a:lvl6pPr>
            <a:lvl7pPr marL="2742446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900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46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29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F3425-6283-493D-AF93-9004B4E7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34B05-6BFC-4B2D-AE91-1FEDDF3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83F03-84DF-454F-A5F9-4B81BA64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DE0E-F780-4163-A5B0-B6D8DEE81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0E599-B2D3-4302-8BF8-C85DFE0D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30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9" indent="0">
              <a:buNone/>
              <a:defRPr sz="1200"/>
            </a:lvl3pPr>
            <a:lvl4pPr marL="1371223" indent="0">
              <a:buNone/>
              <a:defRPr sz="1000"/>
            </a:lvl4pPr>
            <a:lvl5pPr marL="1828297" indent="0">
              <a:buNone/>
              <a:defRPr sz="1000"/>
            </a:lvl5pPr>
            <a:lvl6pPr marL="2285371" indent="0">
              <a:buNone/>
              <a:defRPr sz="1000"/>
            </a:lvl6pPr>
            <a:lvl7pPr marL="2742446" indent="0">
              <a:buNone/>
              <a:defRPr sz="1000"/>
            </a:lvl7pPr>
            <a:lvl8pPr marL="3199520" indent="0">
              <a:buNone/>
              <a:defRPr sz="1000"/>
            </a:lvl8pPr>
            <a:lvl9pPr marL="365659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51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74" indent="0">
              <a:buNone/>
              <a:defRPr sz="2800"/>
            </a:lvl2pPr>
            <a:lvl3pPr marL="914149" indent="0">
              <a:buNone/>
              <a:defRPr sz="2400"/>
            </a:lvl3pPr>
            <a:lvl4pPr marL="1371223" indent="0">
              <a:buNone/>
              <a:defRPr sz="2000"/>
            </a:lvl4pPr>
            <a:lvl5pPr marL="1828297" indent="0">
              <a:buNone/>
              <a:defRPr sz="2000"/>
            </a:lvl5pPr>
            <a:lvl6pPr marL="2285371" indent="0">
              <a:buNone/>
              <a:defRPr sz="2000"/>
            </a:lvl6pPr>
            <a:lvl7pPr marL="2742446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9" indent="0">
              <a:buNone/>
              <a:defRPr sz="1200"/>
            </a:lvl3pPr>
            <a:lvl4pPr marL="1371223" indent="0">
              <a:buNone/>
              <a:defRPr sz="1000"/>
            </a:lvl4pPr>
            <a:lvl5pPr marL="1828297" indent="0">
              <a:buNone/>
              <a:defRPr sz="1000"/>
            </a:lvl5pPr>
            <a:lvl6pPr marL="2285371" indent="0">
              <a:buNone/>
              <a:defRPr sz="1000"/>
            </a:lvl6pPr>
            <a:lvl7pPr marL="2742446" indent="0">
              <a:buNone/>
              <a:defRPr sz="1000"/>
            </a:lvl7pPr>
            <a:lvl8pPr marL="3199520" indent="0">
              <a:buNone/>
              <a:defRPr sz="1000"/>
            </a:lvl8pPr>
            <a:lvl9pPr marL="365659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30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47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12/18/2017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6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9EC5-FF70-4BC2-B3F0-4A2B634D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C6D89-07CB-44E2-BBA0-5ED343AEF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135EB-61A8-4D6D-A9D1-B1C2590AE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D9E2B-AF9F-4C2C-ADF1-311CEBDD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754AC-3EA9-4A9D-B384-388572FB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6BCAA-6CD8-40FD-92EB-FA52F09A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6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9D22A-3CBC-42D6-8256-126C2622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3FFD3-0EEE-4CAB-820F-F5C051C48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76EAB2-C323-43C8-981B-DEE43EDCB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1D50-CFA5-4312-9A5C-7BA693CF2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58522C-022B-4128-BA40-978B68A42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A31F8-6274-428B-89FD-7B0D7875C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B816D-C2CB-480A-89AB-EFC8F0BB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C793B0-5B85-45F4-AD67-135D66DD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B3DE3-5435-4FB3-80F2-C1C64757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5F52E-8861-469E-AD07-54BD8D82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C6F71-B2FD-4553-A7E4-DEB61D42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CBAA6-4BF8-4AA6-8B92-6A4BFB47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3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1007-FCA2-4073-8712-1ED0B291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638C92-151E-403B-9641-5783DB5D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53023-8ED1-40B3-B7E9-2C88333B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9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2B7A0-D9D0-4F65-9D30-BA33AF35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09E8A-0A4C-4586-9383-AA5AEAB0C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1DB84-3ED5-4FF0-9B3A-432FAF4AD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322AB-2549-4430-BF60-C931D2D73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00B98-3D9A-4E79-B189-B5BF48C2F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C8CAB-732B-4DFA-8230-D3F4616D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3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9F65-57DD-4456-86C7-51B6C9C5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A9C60-653F-4C72-8C73-96C25587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1D0D3-EA7F-4799-AB54-DBD795AA1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3CD0F-C871-4BAF-B83C-F2896E3A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B0310-FA65-45BB-98A0-AF2178F1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900DB-9DBB-468D-A208-304A82E7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4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A63577-492F-418C-B900-290C067AD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5FD16-75A8-43FA-827A-7241E4A92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14AA-38CF-40CE-906E-72734E7C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339EC-B0E9-4C66-A0C5-824929D48676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7EBA1-03D4-4212-B3C9-94A486E23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D8260-3ECC-4F3B-BFDB-E5B03DBAE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B948E-0E09-4A30-8E65-21484328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8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803400"/>
            <a:ext cx="10871200" cy="4323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1" hangingPunct="1"/>
            <a:r>
              <a:rPr kumimoji="0" lang="en-US" dirty="0"/>
              <a:t>Click to edit Master text styles</a:t>
            </a:r>
          </a:p>
          <a:p>
            <a:pPr lvl="1" eaLnBrk="1" latinLnBrk="1" hangingPunct="1"/>
            <a:r>
              <a:rPr kumimoji="0" lang="en-US" dirty="0"/>
              <a:t>Second level</a:t>
            </a:r>
          </a:p>
          <a:p>
            <a:pPr lvl="2" eaLnBrk="1" latinLnBrk="1" hangingPunct="1"/>
            <a:r>
              <a:rPr kumimoji="0" lang="en-US" dirty="0"/>
              <a:t>Third level</a:t>
            </a:r>
          </a:p>
          <a:p>
            <a:pPr lvl="3" eaLnBrk="1" latinLnBrk="1" hangingPunct="1"/>
            <a:r>
              <a:rPr kumimoji="0" lang="en-US" dirty="0"/>
              <a:t>Fourth level</a:t>
            </a:r>
          </a:p>
          <a:p>
            <a:pPr lvl="4" eaLnBrk="1" latinLnBrk="1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0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867">
                <a:solidFill>
                  <a:schemeClr val="tx2"/>
                </a:solidFill>
              </a:defRPr>
            </a:lvl1pPr>
            <a:extLst/>
          </a:lstStyle>
          <a:p>
            <a:fld id="{4BDA27E5-9592-4118-9421-2042427AC45D}" type="datetime1">
              <a:rPr kumimoji="0" lang="en-US" smtClean="0"/>
              <a:t>3/21/2024</a:t>
            </a:fld>
            <a:endParaRPr kumimoji="0" lang="en-US" sz="1867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2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n-US" sz="1867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60227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1505947"/>
            <a:ext cx="711200" cy="228600"/>
          </a:xfrm>
          <a:prstGeom prst="rect">
            <a:avLst/>
          </a:prstGeom>
          <a:solidFill>
            <a:srgbClr val="FF00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787400" y="1505947"/>
            <a:ext cx="11404600" cy="228600"/>
          </a:xfrm>
          <a:prstGeom prst="rect">
            <a:avLst/>
          </a:prstGeom>
          <a:solidFill>
            <a:srgbClr val="0070C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2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498010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867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en-US" sz="1867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1867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eaLnBrk="1" latinLnBrk="1" hangingPunct="1"/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04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95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56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426709" indent="-426709" algn="l" rtl="0" eaLnBrk="1" latinLnBrk="0" hangingPunct="1">
        <a:spcBef>
          <a:spcPts val="933"/>
        </a:spcBef>
        <a:buClr>
          <a:schemeClr val="accent2"/>
        </a:buClr>
        <a:buSzPct val="60000"/>
        <a:buFont typeface="Wingdings"/>
        <a:buChar char=""/>
        <a:defRPr kumimoji="0" sz="3867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indent="-365751" algn="l" rtl="0" eaLnBrk="1" latinLnBrk="0" hangingPunct="1">
        <a:spcBef>
          <a:spcPts val="733"/>
        </a:spcBef>
        <a:buClr>
          <a:schemeClr val="accent1"/>
        </a:buClr>
        <a:buSzPct val="70000"/>
        <a:buFont typeface="Wingdings 2"/>
        <a:buChar char="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04792" algn="l" rtl="0" eaLnBrk="1" latinLnBrk="0" hangingPunct="1">
        <a:spcBef>
          <a:spcPts val="667"/>
        </a:spcBef>
        <a:buClr>
          <a:schemeClr val="accent2"/>
        </a:buClr>
        <a:buSzPct val="75000"/>
        <a:buFont typeface="Wingdings"/>
        <a:buChar char=""/>
        <a:defRPr kumimoji="0" sz="3067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indent="-304792" algn="l" rtl="0" eaLnBrk="1" latinLnBrk="0" hangingPunct="1">
        <a:spcBef>
          <a:spcPts val="533"/>
        </a:spcBef>
        <a:buClr>
          <a:schemeClr val="accent3"/>
        </a:buClr>
        <a:buSzPct val="75000"/>
        <a:buFont typeface="Wingdings"/>
        <a:buChar char="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indent="-304792" algn="l" rtl="0" eaLnBrk="1" latinLnBrk="0" hangingPunct="1">
        <a:spcBef>
          <a:spcPts val="533"/>
        </a:spcBef>
        <a:buClr>
          <a:schemeClr val="accent4"/>
        </a:buClr>
        <a:buSzPct val="65000"/>
        <a:buFont typeface="Wingdings"/>
        <a:buChar char="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804090" indent="-304792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169841" indent="-304792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535592" indent="-304792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01342" indent="-304792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9"/>
            <a:r>
              <a:rPr lang="en-US">
                <a:solidFill>
                  <a:prstClr val="black">
                    <a:tint val="75000"/>
                  </a:prstClr>
                </a:solidFill>
              </a:rPr>
              <a:t>12/18/2017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9"/>
            <a:fld id="{383E00F3-DEE0-4A8F-B505-17C6A281DD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4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3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defTabSz="914149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1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6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4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9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3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7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1" indent="-228537" algn="l" defTabSz="9141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9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3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7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1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6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.jpg"/><Relationship Id="rId10" Type="http://schemas.openxmlformats.org/officeDocument/2006/relationships/image" Target="../media/image12.jpg"/><Relationship Id="rId4" Type="http://schemas.openxmlformats.org/officeDocument/2006/relationships/image" Target="../media/image25.png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jpg"/><Relationship Id="rId4" Type="http://schemas.openxmlformats.org/officeDocument/2006/relationships/image" Target="../media/image35.jp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g"/><Relationship Id="rId5" Type="http://schemas.openxmlformats.org/officeDocument/2006/relationships/image" Target="../media/image40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JPG"/><Relationship Id="rId5" Type="http://schemas.openxmlformats.org/officeDocument/2006/relationships/hyperlink" Target="mailto:sean@stanfordfam.com" TargetMode="Externa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9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12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1BD483-5202-4C59-9E8E-03D7A9AEA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96141"/>
            <a:ext cx="9712712" cy="63594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Peanut &amp; Popcorn Fundraiser/Training &amp; Overview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F44125-193D-494C-A307-F5F8052F2187}"/>
              </a:ext>
            </a:extLst>
          </p:cNvPr>
          <p:cNvSpPr/>
          <p:nvPr/>
        </p:nvSpPr>
        <p:spPr>
          <a:xfrm>
            <a:off x="955288" y="179388"/>
            <a:ext cx="10281424" cy="546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091C53-2EC0-4FA2-AD30-24F63F3A140E}"/>
              </a:ext>
            </a:extLst>
          </p:cNvPr>
          <p:cNvSpPr/>
          <p:nvPr/>
        </p:nvSpPr>
        <p:spPr>
          <a:xfrm>
            <a:off x="669073" y="535259"/>
            <a:ext cx="619590" cy="4722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8E07F7-A62F-43BC-8588-E9B831D1EDF9}"/>
              </a:ext>
            </a:extLst>
          </p:cNvPr>
          <p:cNvSpPr/>
          <p:nvPr/>
        </p:nvSpPr>
        <p:spPr>
          <a:xfrm>
            <a:off x="10734791" y="612815"/>
            <a:ext cx="619590" cy="4644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925EAD-0007-4E3A-A5A4-AED9158FB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" b="17241"/>
          <a:stretch/>
        </p:blipFill>
        <p:spPr>
          <a:xfrm>
            <a:off x="1543631" y="1349297"/>
            <a:ext cx="9810750" cy="4505093"/>
          </a:xfrm>
          <a:prstGeom prst="rect">
            <a:avLst/>
          </a:prstGeom>
        </p:spPr>
      </p:pic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9469B9D8-FDD8-4F51-BE0E-163FFDAF8F21}"/>
              </a:ext>
            </a:extLst>
          </p:cNvPr>
          <p:cNvSpPr/>
          <p:nvPr/>
        </p:nvSpPr>
        <p:spPr>
          <a:xfrm rot="20739305">
            <a:off x="258836" y="75303"/>
            <a:ext cx="2242038" cy="237155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5D023-6366-413C-A366-8505E287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83" y="225910"/>
            <a:ext cx="2115495" cy="19447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8DC352-84B9-C626-1BC9-0675D14F6F2D}"/>
              </a:ext>
            </a:extLst>
          </p:cNvPr>
          <p:cNvSpPr/>
          <p:nvPr/>
        </p:nvSpPr>
        <p:spPr>
          <a:xfrm>
            <a:off x="3354770" y="179388"/>
            <a:ext cx="41730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4227870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376" y="-307755"/>
            <a:ext cx="5860827" cy="1990293"/>
          </a:xfrm>
        </p:spPr>
        <p:txBody>
          <a:bodyPr>
            <a:normAutofit/>
          </a:bodyPr>
          <a:lstStyle/>
          <a:p>
            <a:r>
              <a:rPr lang="en-US" sz="5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Prizes!!!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2466" y="3060417"/>
            <a:ext cx="3288890" cy="1841089"/>
          </a:xfrm>
        </p:spPr>
        <p:txBody>
          <a:bodyPr>
            <a:noAutofit/>
          </a:bodyPr>
          <a:lstStyle/>
          <a:p>
            <a:r>
              <a:rPr lang="en-US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/>
              </a:rPr>
              <a:t>Check out the awesome prizes you can earn by selling popcorn this year!</a:t>
            </a:r>
          </a:p>
        </p:txBody>
      </p:sp>
      <p:pic>
        <p:nvPicPr>
          <p:cNvPr id="8" name="Picture 7" descr="2014PwerPntBackground_cropped.jpg">
            <a:extLst>
              <a:ext uri="{FF2B5EF4-FFF2-40B4-BE49-F238E27FC236}">
                <a16:creationId xmlns:a16="http://schemas.microsoft.com/office/drawing/2014/main" id="{DFC133AB-F516-4A03-8298-E12DD5D1F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-1" y="0"/>
            <a:ext cx="12284765" cy="21630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52E5E8B-0B82-4433-B516-5B258DE9BBCD}"/>
              </a:ext>
            </a:extLst>
          </p:cNvPr>
          <p:cNvSpPr txBox="1">
            <a:spLocks/>
          </p:cNvSpPr>
          <p:nvPr/>
        </p:nvSpPr>
        <p:spPr>
          <a:xfrm>
            <a:off x="4956182" y="-172978"/>
            <a:ext cx="6206202" cy="1990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Why </a:t>
            </a:r>
            <a:b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CAMP MASTERS Popcorn?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Impact"/>
            </a:endParaRPr>
          </a:p>
        </p:txBody>
      </p:sp>
      <p:pic>
        <p:nvPicPr>
          <p:cNvPr id="5" name="Picture 4" descr="A poster with many items on it&#10;&#10;Description automatically generated">
            <a:extLst>
              <a:ext uri="{FF2B5EF4-FFF2-40B4-BE49-F238E27FC236}">
                <a16:creationId xmlns:a16="http://schemas.microsoft.com/office/drawing/2014/main" id="{433CA193-E72E-A4CF-66C2-F69593E4A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" r="23026"/>
          <a:stretch/>
        </p:blipFill>
        <p:spPr>
          <a:xfrm>
            <a:off x="2013316" y="2336076"/>
            <a:ext cx="5302735" cy="44224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1" y="421975"/>
            <a:ext cx="10972799" cy="711111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Calibri" panose="020F0502020204030204" pitchFamily="34" charset="0"/>
              </a:rPr>
              <a:t>Sell $850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480800" y="6248400"/>
            <a:ext cx="711200" cy="381000"/>
          </a:xfrm>
        </p:spPr>
        <p:txBody>
          <a:bodyPr>
            <a:normAutofit/>
          </a:bodyPr>
          <a:lstStyle/>
          <a:p>
            <a:fld id="{A3F7CB7D-F184-43C7-B6FD-03D728E1BBFF}" type="slidenum">
              <a:rPr kumimoji="0" lang="en-US" smtClean="0">
                <a:solidFill>
                  <a:schemeClr val="tx2"/>
                </a:solidFill>
              </a:rPr>
              <a:pPr/>
              <a:t>11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" r="19672" b="-12"/>
          <a:stretch/>
        </p:blipFill>
        <p:spPr>
          <a:xfrm>
            <a:off x="0" y="1148910"/>
            <a:ext cx="12171680" cy="60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05" y="4928726"/>
            <a:ext cx="2085847" cy="199544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33858" y="1729648"/>
            <a:ext cx="6684735" cy="2613752"/>
          </a:xfrm>
          <a:prstGeom prst="rect">
            <a:avLst/>
          </a:prstGeom>
        </p:spPr>
        <p:txBody>
          <a:bodyPr vert="horz" lIns="121920" tIns="60960" rIns="121920" bIns="6096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67" b="1" dirty="0">
                <a:solidFill>
                  <a:srgbClr val="FF0000"/>
                </a:solidFill>
                <a:latin typeface="+mj-lt"/>
              </a:rPr>
              <a:t>Earn </a:t>
            </a:r>
          </a:p>
          <a:p>
            <a:pPr marL="0" indent="0" algn="ctr">
              <a:buNone/>
            </a:pPr>
            <a:r>
              <a:rPr lang="en-US" sz="5867" b="1" dirty="0">
                <a:solidFill>
                  <a:srgbClr val="FF0000"/>
                </a:solidFill>
                <a:latin typeface="+mj-lt"/>
              </a:rPr>
              <a:t>Hanging Hammock with Hardware         </a:t>
            </a:r>
          </a:p>
          <a:p>
            <a:pPr marL="0" indent="0" algn="ctr">
              <a:buNone/>
            </a:pPr>
            <a:r>
              <a:rPr lang="en-US" sz="5867" b="1" dirty="0">
                <a:solidFill>
                  <a:srgbClr val="FF0000"/>
                </a:solidFill>
                <a:latin typeface="+mj-lt"/>
              </a:rPr>
              <a:t>or            </a:t>
            </a:r>
          </a:p>
          <a:p>
            <a:pPr marL="0" indent="0" algn="ctr">
              <a:buNone/>
            </a:pPr>
            <a:r>
              <a:rPr lang="en-US" sz="5867" b="1" dirty="0">
                <a:solidFill>
                  <a:srgbClr val="FF0000"/>
                </a:solidFill>
                <a:latin typeface="+mj-lt"/>
              </a:rPr>
              <a:t> Adventure Duffle Bag</a:t>
            </a:r>
          </a:p>
          <a:p>
            <a:pPr marL="0" indent="0" algn="ctr">
              <a:buNone/>
            </a:pPr>
            <a:r>
              <a:rPr lang="en-US" sz="5867" b="1" dirty="0">
                <a:solidFill>
                  <a:srgbClr val="FF0000"/>
                </a:solidFill>
                <a:latin typeface="+mj-lt"/>
              </a:rPr>
              <a:t>or </a:t>
            </a:r>
          </a:p>
          <a:p>
            <a:pPr marL="0" indent="0" algn="ctr">
              <a:buNone/>
            </a:pPr>
            <a:r>
              <a:rPr lang="en-US" sz="5867" b="1" dirty="0">
                <a:solidFill>
                  <a:srgbClr val="FF0000"/>
                </a:solidFill>
                <a:latin typeface="+mj-lt"/>
              </a:rPr>
              <a:t>Rosewood Multi Tool with Case</a:t>
            </a:r>
          </a:p>
          <a:p>
            <a:pPr marL="0" indent="0" algn="ctr">
              <a:buNone/>
            </a:pPr>
            <a:endParaRPr lang="en-US" sz="5867" b="1" dirty="0">
              <a:solidFill>
                <a:srgbClr val="FF0000"/>
              </a:solidFill>
              <a:latin typeface="+mj-lt"/>
            </a:endParaRPr>
          </a:p>
          <a:p>
            <a:pPr marL="0" indent="0" algn="ctr">
              <a:buNone/>
            </a:pPr>
            <a:endParaRPr lang="en-US" sz="5867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940" y="9325079"/>
            <a:ext cx="962288" cy="111033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F5FF544-CA13-70B3-7E46-8E8F9A9678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597" y="280319"/>
            <a:ext cx="1693802" cy="652922"/>
          </a:xfrm>
          <a:prstGeom prst="rect">
            <a:avLst/>
          </a:prstGeom>
        </p:spPr>
      </p:pic>
      <p:pic>
        <p:nvPicPr>
          <p:cNvPr id="6" name="Picture 5" descr="A green hammock with black handles&#10;&#10;Description automatically generated">
            <a:extLst>
              <a:ext uri="{FF2B5EF4-FFF2-40B4-BE49-F238E27FC236}">
                <a16:creationId xmlns:a16="http://schemas.microsoft.com/office/drawing/2014/main" id="{9829C767-CAED-77DB-EF19-77E61ABA5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6" y="3429000"/>
            <a:ext cx="4325619" cy="4325619"/>
          </a:xfrm>
          <a:prstGeom prst="rect">
            <a:avLst/>
          </a:prstGeom>
        </p:spPr>
      </p:pic>
      <p:pic>
        <p:nvPicPr>
          <p:cNvPr id="8" name="Picture 7" descr="A grey bag with a logo&#10;&#10;Description automatically generated">
            <a:extLst>
              <a:ext uri="{FF2B5EF4-FFF2-40B4-BE49-F238E27FC236}">
                <a16:creationId xmlns:a16="http://schemas.microsoft.com/office/drawing/2014/main" id="{3A986090-CC0A-77FF-8814-F17E352484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30" y="1431146"/>
            <a:ext cx="3497580" cy="3497580"/>
          </a:xfrm>
          <a:prstGeom prst="rect">
            <a:avLst/>
          </a:prstGeom>
        </p:spPr>
      </p:pic>
      <p:pic>
        <p:nvPicPr>
          <p:cNvPr id="11" name="Picture 10" descr="A multi tool with a knife and a case&#10;&#10;Description automatically generated with medium confidence">
            <a:extLst>
              <a:ext uri="{FF2B5EF4-FFF2-40B4-BE49-F238E27FC236}">
                <a16:creationId xmlns:a16="http://schemas.microsoft.com/office/drawing/2014/main" id="{F5065A3D-D917-A847-56F1-33BB08E85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98" y="4233065"/>
            <a:ext cx="2430879" cy="2430879"/>
          </a:xfrm>
          <a:prstGeom prst="rect">
            <a:avLst/>
          </a:prstGeom>
        </p:spPr>
      </p:pic>
      <p:pic>
        <p:nvPicPr>
          <p:cNvPr id="17" name="Picture 16" descr="A red and white hexagon shaped sign&#10;&#10;Description automatically generated">
            <a:extLst>
              <a:ext uri="{FF2B5EF4-FFF2-40B4-BE49-F238E27FC236}">
                <a16:creationId xmlns:a16="http://schemas.microsoft.com/office/drawing/2014/main" id="{6A5608BE-5294-7455-4692-18D838C0FF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6" y="91930"/>
            <a:ext cx="2422281" cy="10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76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B77B80-AC6E-41F2-AF3D-BE93E0BEB3E2}"/>
              </a:ext>
            </a:extLst>
          </p:cNvPr>
          <p:cNvSpPr txBox="1">
            <a:spLocks/>
          </p:cNvSpPr>
          <p:nvPr/>
        </p:nvSpPr>
        <p:spPr bwMode="auto">
          <a:xfrm>
            <a:off x="133816" y="3549893"/>
            <a:ext cx="11997526" cy="137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18288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Font typeface="Arial" pitchFamily="34" charset="0"/>
              <a:defRPr sz="2400" b="1" kern="1200">
                <a:solidFill>
                  <a:srgbClr val="7F7F7F"/>
                </a:solidFill>
                <a:latin typeface="+mn-lt"/>
                <a:ea typeface="MS PGothic" pitchFamily="34" charset="-128"/>
                <a:cs typeface="Times New Roman" pitchFamily="18" charset="0"/>
              </a:defRPr>
            </a:lvl1pPr>
            <a:lvl2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75000"/>
              <a:buFont typeface="Arial" pitchFamily="34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MS PGothic" pitchFamily="34" charset="-128"/>
                <a:cs typeface="Times New Roman" pitchFamily="18" charset="0"/>
              </a:defRPr>
            </a:lvl2pPr>
            <a:lvl3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5000"/>
              <a:buFont typeface="Arial" pitchFamily="34" charset="0"/>
              <a:buChar char="•"/>
              <a:defRPr kern="1200">
                <a:solidFill>
                  <a:srgbClr val="7F7F7F"/>
                </a:solidFill>
                <a:latin typeface="+mn-lt"/>
                <a:ea typeface="MS PGothic" pitchFamily="34" charset="-128"/>
                <a:cs typeface="Times New Roman" pitchFamily="18" charset="0"/>
              </a:defRPr>
            </a:lvl3pPr>
            <a:lvl4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Font typeface="Arial" pitchFamily="34" charset="0"/>
              <a:buChar char="•"/>
              <a:defRPr sz="1600" kern="1200">
                <a:solidFill>
                  <a:srgbClr val="7F7F7F"/>
                </a:solidFill>
                <a:latin typeface="+mn-lt"/>
                <a:ea typeface="MS PGothic" pitchFamily="34" charset="-128"/>
                <a:cs typeface="Times New Roman" pitchFamily="18" charset="0"/>
              </a:defRPr>
            </a:lvl4pPr>
            <a:lvl5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Font typeface="Arial" pitchFamily="34" charset="0"/>
              <a:buChar char="•"/>
              <a:defRPr sz="1600" kern="1200">
                <a:solidFill>
                  <a:srgbClr val="7F7F7F"/>
                </a:solidFill>
                <a:latin typeface="+mn-lt"/>
                <a:ea typeface="MS PGothic" pitchFamily="34" charset="-128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</a:rPr>
              <a:t>Scouts can earn up to $20 towards summer camp!  </a:t>
            </a:r>
            <a:r>
              <a:rPr lang="en-US" altLang="en-US" sz="2600" dirty="0">
                <a:latin typeface="Calibri"/>
              </a:rPr>
              <a:t>Fill a sheet with Popcorn orders earn $10 Scout Buck &amp; Fill a Sheet with Peanut orders earn $10 Scout Buck</a:t>
            </a:r>
            <a:endParaRPr kumimoji="0" lang="en-US" altLang="ja-JP" sz="2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</a:endParaRPr>
          </a:p>
          <a:p>
            <a:pPr marL="5715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75000"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Times New Roman" pitchFamily="18" charset="0"/>
              </a:rPr>
              <a:t>Requirements</a:t>
            </a:r>
          </a:p>
          <a:p>
            <a:pPr marL="8001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Times New Roman" pitchFamily="18" charset="0"/>
              </a:rPr>
              <a:t>Each line on the sheet must be a different household</a:t>
            </a:r>
          </a:p>
          <a:p>
            <a:pPr marL="8001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Times New Roman" pitchFamily="18" charset="0"/>
              </a:rPr>
              <a:t>Copies of full sheets must be turned in by the Unit Popcorn Kernel</a:t>
            </a:r>
          </a:p>
          <a:p>
            <a:pPr marL="8001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Times New Roman" pitchFamily="18" charset="0"/>
              </a:rPr>
              <a:t>Good for use toward </a:t>
            </a:r>
            <a:r>
              <a:rPr lang="en-US" altLang="en-US" dirty="0">
                <a:latin typeface="Calibri"/>
              </a:rPr>
              <a:t>Mt Norris Resident camp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Times New Roman" pitchFamily="18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Times New Roman" pitchFamily="18" charset="0"/>
              </a:rPr>
              <a:t>&amp; Day Camp fees in 2024</a:t>
            </a:r>
          </a:p>
          <a:p>
            <a:pPr marL="8001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Times New Roman" pitchFamily="18" charset="0"/>
              </a:rPr>
              <a:t>Scout Bucks are not transferrable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Tx/>
              <a:buFont typeface="Arial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MS PGothic" pitchFamily="34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Tx/>
              <a:buFont typeface="Arial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MS PGothic" pitchFamily="34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Tx/>
              <a:buFont typeface="Arial" pitchFamily="34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MS PGothic" pitchFamily="34" charset="-128"/>
              <a:cs typeface="Times New Roman" pitchFamily="18" charset="0"/>
            </a:endParaRPr>
          </a:p>
          <a:p>
            <a:pPr marL="5715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75000"/>
              <a:buFont typeface="Arial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MS PGothic" pitchFamily="34" charset="-128"/>
              <a:cs typeface="Times New Roman" pitchFamily="18" charset="0"/>
            </a:endParaRPr>
          </a:p>
          <a:p>
            <a:pPr marL="6858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Tx/>
              <a:buFont typeface="Arial" pitchFamily="34" charset="0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MS PGothic" pitchFamily="34" charset="-128"/>
              <a:cs typeface="Times New Roman" pitchFamily="18" charset="0"/>
            </a:endParaRPr>
          </a:p>
          <a:p>
            <a:pPr marL="6858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Tx/>
              <a:buFont typeface="Arial" pitchFamily="34" charset="0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5" name="Picture 3" descr="C:\Users\jmaurice\Desktop\MNSR_link.JPG">
            <a:extLst>
              <a:ext uri="{FF2B5EF4-FFF2-40B4-BE49-F238E27FC236}">
                <a16:creationId xmlns:a16="http://schemas.microsoft.com/office/drawing/2014/main" id="{BC8EE97E-5E67-4831-B3F1-B4B61507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67" y="5544799"/>
            <a:ext cx="1143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702EE3-434D-461A-8D8D-599326E155C6}"/>
              </a:ext>
            </a:extLst>
          </p:cNvPr>
          <p:cNvGrpSpPr/>
          <p:nvPr/>
        </p:nvGrpSpPr>
        <p:grpSpPr>
          <a:xfrm>
            <a:off x="7561373" y="5482007"/>
            <a:ext cx="1991275" cy="988623"/>
            <a:chOff x="5035788" y="3897186"/>
            <a:chExt cx="3709643" cy="2031911"/>
          </a:xfrm>
        </p:grpSpPr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D822A27C-A5BC-4AD7-B076-7E7F57EAB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10449">
              <a:off x="5477255" y="4062823"/>
              <a:ext cx="3268175" cy="13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A08C906C-3F6D-4C11-923D-3089AEE96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7037" y="3897186"/>
              <a:ext cx="3268175" cy="13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CD10880B-49C4-4BEB-9739-6BCFDC7A3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83825">
              <a:off x="5035788" y="4343752"/>
              <a:ext cx="3268175" cy="13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BE3A0E73-0639-4260-8005-3DB46B6A2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6123">
              <a:off x="5296830" y="4243321"/>
              <a:ext cx="3268175" cy="13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51443F61-351A-48D4-A0FF-BB2EB761D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4441">
              <a:off x="5477256" y="4536986"/>
              <a:ext cx="3268175" cy="13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E86BF7-56F2-485F-BA70-4E6DD29E5CD9}"/>
              </a:ext>
            </a:extLst>
          </p:cNvPr>
          <p:cNvCxnSpPr/>
          <p:nvPr/>
        </p:nvCxnSpPr>
        <p:spPr>
          <a:xfrm flipH="1">
            <a:off x="6637578" y="6078771"/>
            <a:ext cx="819766" cy="0"/>
          </a:xfrm>
          <a:prstGeom prst="straightConnector1">
            <a:avLst/>
          </a:prstGeom>
          <a:noFill/>
          <a:ln w="41275" cap="flat" cmpd="sng" algn="ctr">
            <a:solidFill>
              <a:srgbClr val="003F96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EB02BB-5244-47C2-AEFF-8150798EE34D}"/>
              </a:ext>
            </a:extLst>
          </p:cNvPr>
          <p:cNvCxnSpPr/>
          <p:nvPr/>
        </p:nvCxnSpPr>
        <p:spPr>
          <a:xfrm>
            <a:off x="9518339" y="6070983"/>
            <a:ext cx="872214" cy="0"/>
          </a:xfrm>
          <a:prstGeom prst="straightConnector1">
            <a:avLst/>
          </a:prstGeom>
          <a:noFill/>
          <a:ln w="41275" cap="flat" cmpd="sng" algn="ctr">
            <a:solidFill>
              <a:srgbClr val="003F96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423084-940A-31FE-049E-E7E1F95FB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397" y="5478684"/>
            <a:ext cx="1531888" cy="1020795"/>
          </a:xfrm>
          <a:prstGeom prst="rect">
            <a:avLst/>
          </a:prstGeom>
        </p:spPr>
      </p:pic>
      <p:pic>
        <p:nvPicPr>
          <p:cNvPr id="17" name="Picture 16" descr="A child holding a camera&#10;&#10;Description automatically generated">
            <a:extLst>
              <a:ext uri="{FF2B5EF4-FFF2-40B4-BE49-F238E27FC236}">
                <a16:creationId xmlns:a16="http://schemas.microsoft.com/office/drawing/2014/main" id="{E1DBF834-F599-09BA-400E-3BF80EF04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07"/>
            <a:ext cx="12192000" cy="3581400"/>
          </a:xfrm>
          <a:prstGeom prst="rect">
            <a:avLst/>
          </a:prstGeom>
        </p:spPr>
      </p:pic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A6332D6F-0671-4347-ADE2-3D9364C37A11}"/>
              </a:ext>
            </a:extLst>
          </p:cNvPr>
          <p:cNvSpPr/>
          <p:nvPr/>
        </p:nvSpPr>
        <p:spPr>
          <a:xfrm>
            <a:off x="6637578" y="2847328"/>
            <a:ext cx="5486400" cy="621323"/>
          </a:xfrm>
          <a:prstGeom prst="roundRect">
            <a:avLst/>
          </a:prstGeom>
          <a:solidFill>
            <a:srgbClr val="003F96"/>
          </a:solidFill>
          <a:ln w="25400" cap="flat" cmpd="sng" algn="ctr">
            <a:solidFill>
              <a:srgbClr val="003F9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66B7A-008C-48B1-9729-B5DD2822AB31}"/>
              </a:ext>
            </a:extLst>
          </p:cNvPr>
          <p:cNvSpPr txBox="1"/>
          <p:nvPr/>
        </p:nvSpPr>
        <p:spPr>
          <a:xfrm>
            <a:off x="6860316" y="2907220"/>
            <a:ext cx="504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charset="0"/>
                <a:ea typeface="ヒラギノ角ゴ Pro W3" charset="-128"/>
                <a:cs typeface="+mn-cs"/>
              </a:rPr>
              <a:t>Tips on “Fill-a-Sheet” a little later</a:t>
            </a:r>
          </a:p>
        </p:txBody>
      </p:sp>
    </p:spTree>
    <p:extLst>
      <p:ext uri="{BB962C8B-B14F-4D97-AF65-F5344CB8AC3E}">
        <p14:creationId xmlns:p14="http://schemas.microsoft.com/office/powerpoint/2010/main" val="15897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A61631-AC9F-4498-93A3-B58A694BB595}"/>
              </a:ext>
            </a:extLst>
          </p:cNvPr>
          <p:cNvSpPr txBox="1">
            <a:spLocks/>
          </p:cNvSpPr>
          <p:nvPr/>
        </p:nvSpPr>
        <p:spPr>
          <a:xfrm>
            <a:off x="892817" y="1370171"/>
            <a:ext cx="492015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Thinking of being a Top Seller?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 the Pledge!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sign&#10;&#10;Description automatically generated">
            <a:extLst>
              <a:ext uri="{FF2B5EF4-FFF2-40B4-BE49-F238E27FC236}">
                <a16:creationId xmlns:a16="http://schemas.microsoft.com/office/drawing/2014/main" id="{154ADC39-BF40-456D-974C-6854890AA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029" y="666837"/>
            <a:ext cx="2867881" cy="191605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D7DF29-C4F7-456A-8890-4E23EF3C1D0D}"/>
              </a:ext>
            </a:extLst>
          </p:cNvPr>
          <p:cNvSpPr/>
          <p:nvPr/>
        </p:nvSpPr>
        <p:spPr>
          <a:xfrm>
            <a:off x="965199" y="3729161"/>
            <a:ext cx="5690043" cy="227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This year, I will be a Top Selling Scout to earn my way and support my Unit and Council. My goal is to sell $2,500 or more and earn my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CampMasters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High Achievers Prizes . I will follow the Scout Law, and be Trustworthy, Loyal, Helpful, Friendly, Courteous, Kind, Obedient, Cheerful, Thrifty, Brave, Clean, and Reverent. I will always do my best.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Scout Signature: ____________________________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Parent Signature: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4" descr="See the source image">
            <a:extLst>
              <a:ext uri="{FF2B5EF4-FFF2-40B4-BE49-F238E27FC236}">
                <a16:creationId xmlns:a16="http://schemas.microsoft.com/office/drawing/2014/main" id="{2200930F-A38D-4C94-AF82-7D82752E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476" y="3851081"/>
            <a:ext cx="3657600" cy="267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20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37259" y="2534312"/>
            <a:ext cx="5455157" cy="347454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1" y="421975"/>
            <a:ext cx="10972799" cy="711111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+mn-lt"/>
              </a:rPr>
              <a:t>TOP SELLER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" r="19672" b="-12"/>
          <a:stretch/>
        </p:blipFill>
        <p:spPr>
          <a:xfrm>
            <a:off x="0" y="1176737"/>
            <a:ext cx="12171680" cy="60959"/>
          </a:xfrm>
          <a:prstGeom prst="rect">
            <a:avLst/>
          </a:prstGeom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978CEC77-92D3-4CA2-98DB-72A6FB9319B3}"/>
              </a:ext>
            </a:extLst>
          </p:cNvPr>
          <p:cNvSpPr txBox="1">
            <a:spLocks/>
          </p:cNvSpPr>
          <p:nvPr/>
        </p:nvSpPr>
        <p:spPr>
          <a:xfrm>
            <a:off x="273208" y="1246096"/>
            <a:ext cx="5280578" cy="121885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6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857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28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0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667" dirty="0"/>
              <a:t>A Top Seller is a Scout that sells $2,500 or more in Popcorn. What will you earn for being a Top Seller?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978CEC77-92D3-4CA2-98DB-72A6FB9319B3}"/>
              </a:ext>
            </a:extLst>
          </p:cNvPr>
          <p:cNvSpPr txBox="1">
            <a:spLocks/>
          </p:cNvSpPr>
          <p:nvPr/>
        </p:nvSpPr>
        <p:spPr>
          <a:xfrm>
            <a:off x="311837" y="2730937"/>
            <a:ext cx="11606955" cy="223556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6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857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28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0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667" dirty="0"/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5E42D7B9-5CF8-414F-A8A5-BD1308FA670B}"/>
              </a:ext>
            </a:extLst>
          </p:cNvPr>
          <p:cNvSpPr txBox="1">
            <a:spLocks/>
          </p:cNvSpPr>
          <p:nvPr/>
        </p:nvSpPr>
        <p:spPr>
          <a:xfrm>
            <a:off x="3725337" y="2478131"/>
            <a:ext cx="1707203" cy="198745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6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857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28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0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Camp-master  Seller Bonus Prizes if  Sell over $3,000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616667" y="6201372"/>
            <a:ext cx="5205397" cy="1170049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en-US" sz="2667" b="1" dirty="0">
                <a:solidFill>
                  <a:srgbClr val="FF0000"/>
                </a:solidFill>
                <a:latin typeface="+mj-lt"/>
              </a:rPr>
              <a:t>Patch &amp; </a:t>
            </a:r>
            <a:r>
              <a:rPr lang="en-US" sz="2667" b="1" dirty="0" err="1">
                <a:solidFill>
                  <a:srgbClr val="FF0000"/>
                </a:solidFill>
                <a:latin typeface="+mj-lt"/>
              </a:rPr>
              <a:t>Speciality</a:t>
            </a:r>
            <a:r>
              <a:rPr lang="en-US" sz="2667" b="1" dirty="0">
                <a:solidFill>
                  <a:srgbClr val="FF0000"/>
                </a:solidFill>
                <a:latin typeface="+mj-lt"/>
              </a:rPr>
              <a:t> Pins &amp; $850 Club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E7CD88C2-233D-43EC-A952-77D2800AD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0" b="30074"/>
          <a:stretch/>
        </p:blipFill>
        <p:spPr>
          <a:xfrm>
            <a:off x="8973879" y="8270"/>
            <a:ext cx="2783368" cy="1118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4698A-7844-8B1F-570D-A6CFC3C64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9" y="66519"/>
            <a:ext cx="2524862" cy="1085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8C2F2-2582-0BBD-210A-2BE0F4AC43DE}"/>
              </a:ext>
            </a:extLst>
          </p:cNvPr>
          <p:cNvSpPr txBox="1"/>
          <p:nvPr/>
        </p:nvSpPr>
        <p:spPr>
          <a:xfrm>
            <a:off x="5830957" y="1482252"/>
            <a:ext cx="6087835" cy="4526604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010F61-4A2B-CA65-7065-28A264B29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260" y="1884035"/>
            <a:ext cx="3306759" cy="1632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DACB7-8BC1-F48A-2B43-BF65638EA3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149" y="3418617"/>
            <a:ext cx="3721831" cy="2485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75083-3004-FFDD-2603-053E59D6A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8946" y="2377894"/>
            <a:ext cx="3152381" cy="1485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F02054-09C5-7790-6F8B-C2F745A17D2E}"/>
              </a:ext>
            </a:extLst>
          </p:cNvPr>
          <p:cNvSpPr txBox="1"/>
          <p:nvPr/>
        </p:nvSpPr>
        <p:spPr>
          <a:xfrm>
            <a:off x="9813173" y="3516100"/>
            <a:ext cx="2105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you sell over $3,000 and are the top seller of the Green Mountain Council you will receive a package to the Great Escape Water Park.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9E0BB6-04D1-F431-8181-3F038D84D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267" y="3311854"/>
            <a:ext cx="3318194" cy="223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37149" y="1538868"/>
            <a:ext cx="9966960" cy="3035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Door Prize!</a:t>
            </a:r>
          </a:p>
        </p:txBody>
      </p:sp>
      <p:sp>
        <p:nvSpPr>
          <p:cNvPr id="6" name="Rectangle 5"/>
          <p:cNvSpPr/>
          <p:nvPr/>
        </p:nvSpPr>
        <p:spPr>
          <a:xfrm>
            <a:off x="-9144" y="5662221"/>
            <a:ext cx="2249424" cy="534924"/>
          </a:xfrm>
          <a:prstGeom prst="rect">
            <a:avLst/>
          </a:prstGeom>
          <a:solidFill>
            <a:srgbClr val="FF00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59152" y="5655363"/>
            <a:ext cx="9832848" cy="534924"/>
          </a:xfrm>
          <a:prstGeom prst="rect">
            <a:avLst/>
          </a:prstGeom>
          <a:solidFill>
            <a:srgbClr val="0070C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5738">
            <a:off x="2353434" y="1628743"/>
            <a:ext cx="1015439" cy="12727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680">
            <a:off x="10114661" y="419213"/>
            <a:ext cx="1128771" cy="141481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6334">
            <a:off x="8346377" y="1800538"/>
            <a:ext cx="1015439" cy="1272764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4127">
            <a:off x="10131724" y="3558681"/>
            <a:ext cx="1094649" cy="1372049"/>
          </a:xfr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680">
            <a:off x="899849" y="3537295"/>
            <a:ext cx="1128771" cy="1414816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680">
            <a:off x="4505244" y="482693"/>
            <a:ext cx="1128771" cy="1414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4C4D23-9BA3-4E8F-A99C-57A8F06B9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25" y="1969321"/>
            <a:ext cx="1351280" cy="13411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C8C6955-A7B4-4C68-8E72-A1FF91EC4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5" y="152531"/>
            <a:ext cx="3339947" cy="29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8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1" y="421975"/>
            <a:ext cx="10972799" cy="711111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rgbClr val="EF4023"/>
                </a:solidFill>
                <a:latin typeface="Calibri" panose="020F0502020204030204" pitchFamily="34" charset="0"/>
              </a:rPr>
              <a:t>GAME TIME!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480800" y="6248400"/>
            <a:ext cx="711200" cy="381000"/>
          </a:xfrm>
        </p:spPr>
        <p:txBody>
          <a:bodyPr>
            <a:normAutofit/>
          </a:bodyPr>
          <a:lstStyle/>
          <a:p>
            <a:pPr defTabSz="1219170"/>
            <a:fld id="{A3F7CB7D-F184-43C7-B6FD-03D728E1BBFF}" type="slidenum">
              <a:rPr lang="en-US">
                <a:solidFill>
                  <a:srgbClr val="464646"/>
                </a:solidFill>
                <a:latin typeface="Tw Cen MT"/>
              </a:rPr>
              <a:pPr defTabSz="1219170"/>
              <a:t>16</a:t>
            </a:fld>
            <a:endParaRPr lang="en-US" dirty="0">
              <a:solidFill>
                <a:srgbClr val="464646"/>
              </a:solidFill>
              <a:latin typeface="Tw Cen M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" r="19672" b="-12"/>
          <a:stretch/>
        </p:blipFill>
        <p:spPr>
          <a:xfrm>
            <a:off x="0" y="1148910"/>
            <a:ext cx="12171680" cy="60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6116"/>
            <a:ext cx="914400" cy="105507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AD8F93E-1EC0-4961-91C6-B6B8B17A7D20}"/>
              </a:ext>
            </a:extLst>
          </p:cNvPr>
          <p:cNvSpPr txBox="1">
            <a:spLocks/>
          </p:cNvSpPr>
          <p:nvPr/>
        </p:nvSpPr>
        <p:spPr>
          <a:xfrm>
            <a:off x="514349" y="1725413"/>
            <a:ext cx="11277600" cy="39836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 pitchFamily="34" charset="0"/>
              </a:rPr>
              <a:t>Scouts</a:t>
            </a:r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</a:rPr>
              <a:t> - 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</a:rPr>
              <a:t>head outside for some fun popcorn games!</a:t>
            </a: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 pitchFamily="34" charset="0"/>
              </a:rPr>
              <a:t>Parents</a:t>
            </a:r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</a:rPr>
              <a:t> – </a:t>
            </a:r>
            <a:r>
              <a:rPr lang="en-US" sz="5333" dirty="0">
                <a:solidFill>
                  <a:prstClr val="black"/>
                </a:solidFill>
                <a:latin typeface="Calibri" panose="020F0502020204030204" pitchFamily="34" charset="0"/>
              </a:rPr>
              <a:t>come sit up front!</a:t>
            </a:r>
            <a:endParaRPr lang="en-US" sz="7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77DFC9C-DC3C-4E67-B5AF-B50C09293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79" y="4920568"/>
            <a:ext cx="2125517" cy="181210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FDFE4A-3AE1-4035-A0C4-FE9B877A3F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0" b="30074"/>
          <a:stretch/>
        </p:blipFill>
        <p:spPr>
          <a:xfrm>
            <a:off x="8973879" y="8270"/>
            <a:ext cx="2783368" cy="11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43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8634" y="2412592"/>
            <a:ext cx="8374731" cy="3534871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Our Sale!!!!</a:t>
            </a:r>
            <a:b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Show N Sell &amp; Take Order &amp; Online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Our Unit Goal is $______</a:t>
            </a:r>
          </a:p>
        </p:txBody>
      </p:sp>
      <p:pic>
        <p:nvPicPr>
          <p:cNvPr id="5" name="Picture 4" descr="2014PwerPntBackground_cropped.jpg">
            <a:extLst>
              <a:ext uri="{FF2B5EF4-FFF2-40B4-BE49-F238E27FC236}">
                <a16:creationId xmlns:a16="http://schemas.microsoft.com/office/drawing/2014/main" id="{65D239F1-565B-45E9-9DDE-64AA0F7A13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0" y="0"/>
            <a:ext cx="12192000" cy="21630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80D055-0AE6-0D52-A343-11A9A10C628A}"/>
              </a:ext>
            </a:extLst>
          </p:cNvPr>
          <p:cNvSpPr txBox="1">
            <a:spLocks/>
          </p:cNvSpPr>
          <p:nvPr/>
        </p:nvSpPr>
        <p:spPr>
          <a:xfrm>
            <a:off x="5074701" y="-249494"/>
            <a:ext cx="5860827" cy="1990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How to sell…</a:t>
            </a:r>
            <a:endParaRPr lang="en-US" sz="5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Impact"/>
            </a:endParaRPr>
          </a:p>
        </p:txBody>
      </p:sp>
      <p:pic>
        <p:nvPicPr>
          <p:cNvPr id="6" name="Picture 5" descr="A red and white hexagon shaped sign&#10;&#10;Description automatically generated">
            <a:extLst>
              <a:ext uri="{FF2B5EF4-FFF2-40B4-BE49-F238E27FC236}">
                <a16:creationId xmlns:a16="http://schemas.microsoft.com/office/drawing/2014/main" id="{99B31005-62F5-D743-FB02-16B105A2B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686" y="5247375"/>
            <a:ext cx="32575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41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328458-E748-4C1D-A18C-C48D9D359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33" y="228600"/>
            <a:ext cx="11548534" cy="6629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E70761-A505-449E-8624-331287A118B8}"/>
              </a:ext>
            </a:extLst>
          </p:cNvPr>
          <p:cNvSpPr txBox="1"/>
          <p:nvPr/>
        </p:nvSpPr>
        <p:spPr>
          <a:xfrm>
            <a:off x="2017059" y="3644920"/>
            <a:ext cx="8969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 wear uniform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Never sell alone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 with parent or one other scout not big group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Never go into anyone’s home; stay on sidewalks or driveways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Wear masks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hand sanitizer frequently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use fishing pole idea for extending reach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52EDAA45-3816-4A99-96B8-71C0210D555C}"/>
              </a:ext>
            </a:extLst>
          </p:cNvPr>
          <p:cNvSpPr/>
          <p:nvPr/>
        </p:nvSpPr>
        <p:spPr>
          <a:xfrm>
            <a:off x="8808002" y="3220135"/>
            <a:ext cx="2733877" cy="203132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83FD0-93FA-410F-A265-A0FE0E6C30A2}"/>
              </a:ext>
            </a:extLst>
          </p:cNvPr>
          <p:cNvSpPr txBox="1"/>
          <p:nvPr/>
        </p:nvSpPr>
        <p:spPr>
          <a:xfrm>
            <a:off x="9466729" y="3872753"/>
            <a:ext cx="151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your Best!</a:t>
            </a:r>
          </a:p>
        </p:txBody>
      </p:sp>
      <p:sp>
        <p:nvSpPr>
          <p:cNvPr id="7" name="Star: 7 Points 6">
            <a:extLst>
              <a:ext uri="{FF2B5EF4-FFF2-40B4-BE49-F238E27FC236}">
                <a16:creationId xmlns:a16="http://schemas.microsoft.com/office/drawing/2014/main" id="{042D1F1D-A47B-491C-B3BB-6806118D6C86}"/>
              </a:ext>
            </a:extLst>
          </p:cNvPr>
          <p:cNvSpPr/>
          <p:nvPr/>
        </p:nvSpPr>
        <p:spPr>
          <a:xfrm>
            <a:off x="58450" y="3750143"/>
            <a:ext cx="1922930" cy="1653988"/>
          </a:xfrm>
          <a:prstGeom prst="star7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552F48-C0EE-4A8B-8C6F-78F4D530B076}"/>
              </a:ext>
            </a:extLst>
          </p:cNvPr>
          <p:cNvSpPr/>
          <p:nvPr/>
        </p:nvSpPr>
        <p:spPr>
          <a:xfrm>
            <a:off x="204597" y="3884639"/>
            <a:ext cx="162615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Say 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24A46-7FA1-2A4D-638A-D196332CA534}"/>
              </a:ext>
            </a:extLst>
          </p:cNvPr>
          <p:cNvSpPr txBox="1"/>
          <p:nvPr/>
        </p:nvSpPr>
        <p:spPr>
          <a:xfrm>
            <a:off x="321732" y="299099"/>
            <a:ext cx="115485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/>
              </a:rPr>
              <a:t>Use Take Order forms from prior years – Call customers &amp; ask them to buy this year</a:t>
            </a:r>
          </a:p>
          <a:p>
            <a:pPr marL="257175" indent="-257175" defTabSz="685800"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/>
              </a:rPr>
              <a:t>Drop off order forms at local business with envelope to collect payment – pick up later</a:t>
            </a:r>
          </a:p>
          <a:p>
            <a:pPr marL="257175" indent="-257175" defTabSz="685800"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/>
              </a:rPr>
              <a:t>Sell at houses of people you know (Neighbors &amp; Family)</a:t>
            </a:r>
          </a:p>
          <a:p>
            <a:pPr marL="257175" indent="-257175" defTabSz="685800"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/>
              </a:rPr>
              <a:t>Canvas neighborhoods with the door hangers</a:t>
            </a:r>
          </a:p>
          <a:p>
            <a:pPr marL="600075" lvl="1" indent="-257175" defTabSz="685800"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/>
              </a:rPr>
              <a:t>Put door hanger on door, ring bell and then stand back at least 6 feet</a:t>
            </a:r>
          </a:p>
          <a:p>
            <a:pPr marL="600075" lvl="1" indent="-257175" defTabSz="685800"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/>
              </a:rPr>
              <a:t>If they answer point to hanger and explain popcorn &amp; peanut sale</a:t>
            </a:r>
          </a:p>
          <a:p>
            <a:pPr marL="600075" lvl="1" indent="-257175" defTabSz="685800"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/>
              </a:rPr>
              <a:t>Give them opportunity to order immediately and pay at the same time</a:t>
            </a:r>
          </a:p>
          <a:p>
            <a:pPr marL="600075" lvl="1" indent="-257175" defTabSz="685800"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/>
              </a:rPr>
              <a:t>Or tell them they can mail order.</a:t>
            </a:r>
          </a:p>
        </p:txBody>
      </p:sp>
    </p:spTree>
    <p:extLst>
      <p:ext uri="{BB962C8B-B14F-4D97-AF65-F5344CB8AC3E}">
        <p14:creationId xmlns:p14="http://schemas.microsoft.com/office/powerpoint/2010/main" val="90070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376" y="340446"/>
            <a:ext cx="5860827" cy="1990293"/>
          </a:xfrm>
        </p:spPr>
        <p:txBody>
          <a:bodyPr>
            <a:normAutofit/>
          </a:bodyPr>
          <a:lstStyle/>
          <a:p>
            <a:r>
              <a:rPr lang="en-US" sz="5800" b="1" dirty="0">
                <a:solidFill>
                  <a:schemeClr val="bg1"/>
                </a:solidFill>
                <a:latin typeface="Georgia" pitchFamily="18" charset="0"/>
                <a:cs typeface="Impact"/>
              </a:rPr>
              <a:t>How to sell…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59005" y="2412592"/>
            <a:ext cx="10169911" cy="3924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Scout Demonstration</a:t>
            </a:r>
          </a:p>
          <a:p>
            <a:r>
              <a:rPr lang="en-US" sz="3200" dirty="0">
                <a:solidFill>
                  <a:schemeClr val="tx2"/>
                </a:solidFill>
                <a:latin typeface="Georgia" pitchFamily="18" charset="0"/>
                <a:cs typeface="Arial"/>
              </a:rPr>
              <a:t>“Hello sir / ma’am, my name is __________, </a:t>
            </a:r>
          </a:p>
          <a:p>
            <a:r>
              <a:rPr lang="en-US" sz="3200" dirty="0">
                <a:solidFill>
                  <a:schemeClr val="tx2"/>
                </a:solidFill>
                <a:latin typeface="Georgia" pitchFamily="18" charset="0"/>
                <a:cs typeface="Arial"/>
              </a:rPr>
              <a:t>and I’m a scout with Pack /Troop_____. You purchased popcorn from me last fall, now we are moving our sale to the spring. We’re helping our Pack/Troop raise money for _____. You can help us by buying some of our delicious popcorn or peanuts. </a:t>
            </a:r>
          </a:p>
          <a:p>
            <a:r>
              <a:rPr lang="en-US" sz="3200" b="1" dirty="0">
                <a:solidFill>
                  <a:schemeClr val="tx2"/>
                </a:solidFill>
                <a:latin typeface="Georgia" pitchFamily="18" charset="0"/>
                <a:cs typeface="Arial"/>
              </a:rPr>
              <a:t>You’ll help us out, won’t you? </a:t>
            </a:r>
          </a:p>
        </p:txBody>
      </p:sp>
      <p:pic>
        <p:nvPicPr>
          <p:cNvPr id="5" name="Picture 4" descr="2014PwerPntBackground_cropped.jpg">
            <a:extLst>
              <a:ext uri="{FF2B5EF4-FFF2-40B4-BE49-F238E27FC236}">
                <a16:creationId xmlns:a16="http://schemas.microsoft.com/office/drawing/2014/main" id="{B87FF502-DF5B-4C7F-8DC7-F3F5E544D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0" y="0"/>
            <a:ext cx="12192000" cy="21630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3D03F3-8224-4A61-B509-90E376BDDB4C}"/>
              </a:ext>
            </a:extLst>
          </p:cNvPr>
          <p:cNvSpPr txBox="1">
            <a:spLocks/>
          </p:cNvSpPr>
          <p:nvPr/>
        </p:nvSpPr>
        <p:spPr>
          <a:xfrm>
            <a:off x="5074701" y="-249494"/>
            <a:ext cx="5860827" cy="1990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How to sell…</a:t>
            </a:r>
            <a:endParaRPr lang="en-US" sz="5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Impact"/>
            </a:endParaRPr>
          </a:p>
        </p:txBody>
      </p:sp>
      <p:pic>
        <p:nvPicPr>
          <p:cNvPr id="4" name="Picture 3" descr="A red and white hexagon shaped sign&#10;&#10;Description automatically generated">
            <a:extLst>
              <a:ext uri="{FF2B5EF4-FFF2-40B4-BE49-F238E27FC236}">
                <a16:creationId xmlns:a16="http://schemas.microsoft.com/office/drawing/2014/main" id="{4762A106-88D6-C5A8-E2EB-CC2060388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941" y="5420895"/>
            <a:ext cx="2914236" cy="12526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141" y="2815218"/>
            <a:ext cx="11508059" cy="404278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Georgia" pitchFamily="18" charset="0"/>
                <a:cs typeface="Arial"/>
              </a:rPr>
              <a:t>This year, our Pack is </a:t>
            </a:r>
          </a:p>
          <a:p>
            <a:r>
              <a:rPr lang="en-US" b="1" dirty="0">
                <a:solidFill>
                  <a:srgbClr val="002060"/>
                </a:solidFill>
                <a:latin typeface="Georgia" pitchFamily="18" charset="0"/>
                <a:cs typeface="Arial"/>
              </a:rPr>
              <a:t>planning to:</a:t>
            </a:r>
          </a:p>
          <a:p>
            <a:pPr>
              <a:buFont typeface="Arial"/>
              <a:buChar char="•"/>
            </a:pPr>
            <a:r>
              <a:rPr lang="en-US" i="1" dirty="0">
                <a:solidFill>
                  <a:srgbClr val="002060"/>
                </a:solidFill>
                <a:latin typeface="Georgia" pitchFamily="18" charset="0"/>
                <a:cs typeface="Arial"/>
              </a:rPr>
              <a:t>Activity One	Date One</a:t>
            </a:r>
            <a:endParaRPr lang="en-US" dirty="0">
              <a:solidFill>
                <a:srgbClr val="002060"/>
              </a:solidFill>
              <a:latin typeface="Georgia" pitchFamily="18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US" i="1" dirty="0">
                <a:solidFill>
                  <a:srgbClr val="002060"/>
                </a:solidFill>
                <a:latin typeface="Georgia" pitchFamily="18" charset="0"/>
                <a:cs typeface="Arial"/>
              </a:rPr>
              <a:t>Activity Two		Date Two</a:t>
            </a:r>
            <a:endParaRPr lang="en-US" dirty="0">
              <a:solidFill>
                <a:srgbClr val="002060"/>
              </a:solidFill>
              <a:latin typeface="Georgia" pitchFamily="18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US" i="1" dirty="0">
                <a:solidFill>
                  <a:srgbClr val="002060"/>
                </a:solidFill>
                <a:latin typeface="Georgia" pitchFamily="18" charset="0"/>
                <a:cs typeface="Arial"/>
              </a:rPr>
              <a:t>Activity Three		Date Three</a:t>
            </a:r>
            <a:endParaRPr lang="en-US" dirty="0">
              <a:solidFill>
                <a:srgbClr val="002060"/>
              </a:solidFill>
              <a:latin typeface="Georgia" pitchFamily="18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US" i="1" dirty="0">
                <a:solidFill>
                  <a:srgbClr val="002060"/>
                </a:solidFill>
                <a:latin typeface="Georgia" pitchFamily="18" charset="0"/>
                <a:cs typeface="Arial"/>
              </a:rPr>
              <a:t>Activity Four</a:t>
            </a:r>
            <a:r>
              <a:rPr lang="en-US" dirty="0">
                <a:solidFill>
                  <a:srgbClr val="002060"/>
                </a:solidFill>
                <a:latin typeface="Georgia" pitchFamily="18" charset="0"/>
                <a:cs typeface="Arial"/>
              </a:rPr>
              <a:t>	</a:t>
            </a:r>
            <a:r>
              <a:rPr lang="en-US" i="1" dirty="0">
                <a:solidFill>
                  <a:srgbClr val="002060"/>
                </a:solidFill>
                <a:latin typeface="Georgia" pitchFamily="18" charset="0"/>
                <a:cs typeface="Arial"/>
              </a:rPr>
              <a:t>Date Four</a:t>
            </a:r>
          </a:p>
        </p:txBody>
      </p:sp>
      <p:pic>
        <p:nvPicPr>
          <p:cNvPr id="5" name="Picture 4" descr="2014PwerPntBackground_cropped.jpg">
            <a:extLst>
              <a:ext uri="{FF2B5EF4-FFF2-40B4-BE49-F238E27FC236}">
                <a16:creationId xmlns:a16="http://schemas.microsoft.com/office/drawing/2014/main" id="{B00F1543-37C2-460E-8633-598893138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0" y="-29303"/>
            <a:ext cx="12192000" cy="2889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1563" y="-159402"/>
            <a:ext cx="6288174" cy="199029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It’s going to be an AWESOME Year !!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68751D-10A5-2054-8E35-79DE99B5093B}"/>
              </a:ext>
            </a:extLst>
          </p:cNvPr>
          <p:cNvSpPr txBox="1">
            <a:spLocks/>
          </p:cNvSpPr>
          <p:nvPr/>
        </p:nvSpPr>
        <p:spPr>
          <a:xfrm>
            <a:off x="1945804" y="5459088"/>
            <a:ext cx="8374731" cy="1101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How are we going to do all this fun stuff? </a:t>
            </a:r>
            <a:endParaRPr lang="en-US" sz="5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91501-F88A-4C54-B31D-C5CBA2D7D95A}"/>
              </a:ext>
            </a:extLst>
          </p:cNvPr>
          <p:cNvSpPr/>
          <p:nvPr/>
        </p:nvSpPr>
        <p:spPr>
          <a:xfrm>
            <a:off x="463703" y="-521501"/>
            <a:ext cx="5292690" cy="16271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Online Selling Tips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10B4BF-182C-487A-AEAA-52CA05D45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05" y="2781045"/>
            <a:ext cx="3408121" cy="3172453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28A72DD-A611-4636-9BC5-12A77AA32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93" y="672299"/>
            <a:ext cx="3105975" cy="2647843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E279F761-2815-4806-B4F4-CB7C9BCE82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0EBFE3-2CEA-42F1-8110-5F904E084A59}"/>
              </a:ext>
            </a:extLst>
          </p:cNvPr>
          <p:cNvSpPr txBox="1"/>
          <p:nvPr/>
        </p:nvSpPr>
        <p:spPr>
          <a:xfrm>
            <a:off x="792062" y="1165552"/>
            <a:ext cx="4526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sales are going to be a bigger part of the popcorn sale this year. Here are a few tips for creating a great impression with your community online.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42751-637A-48FD-8BA8-27836C8EB784}"/>
              </a:ext>
            </a:extLst>
          </p:cNvPr>
          <p:cNvSpPr txBox="1"/>
          <p:nvPr/>
        </p:nvSpPr>
        <p:spPr>
          <a:xfrm>
            <a:off x="474960" y="2456423"/>
            <a:ext cx="4837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most important aspect is the Scout profile it is important to see a smiling Scout face and well composed bios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with your Scouts to ensure safety and a good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them signup through your unit page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CampMasters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A03CCC-AD5E-4E86-96E0-DB4AB58C597A}"/>
              </a:ext>
            </a:extLst>
          </p:cNvPr>
          <p:cNvSpPr txBox="1"/>
          <p:nvPr/>
        </p:nvSpPr>
        <p:spPr>
          <a:xfrm>
            <a:off x="1272856" y="4553625"/>
            <a:ext cx="6566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online customer family &amp; friends who live far away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Parents can forward to their online contacts too.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on a “sharing” Day that Scout shares online page weekly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product is more on the online sales site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shipping to customers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 for unit is 29%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sales count towards Scout prizes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5FB6B-1C52-EDBC-792B-0270882B0ADA}"/>
              </a:ext>
            </a:extLst>
          </p:cNvPr>
          <p:cNvSpPr txBox="1"/>
          <p:nvPr/>
        </p:nvSpPr>
        <p:spPr>
          <a:xfrm>
            <a:off x="9303026" y="226893"/>
            <a:ext cx="2517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Online sales available for Popcorn Only</a:t>
            </a:r>
          </a:p>
        </p:txBody>
      </p:sp>
    </p:spTree>
    <p:extLst>
      <p:ext uri="{BB962C8B-B14F-4D97-AF65-F5344CB8AC3E}">
        <p14:creationId xmlns:p14="http://schemas.microsoft.com/office/powerpoint/2010/main" val="2016666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0b75ec214ae93c9cf0c4-29272cf50f31a51c962f720faccc5ec5.ssl.cf2.rackcdn.com/giftcards/bhn-catalog-product-images/07675016597.pngcc9318de277d257bce274937e3b7a6f7682c6fb1.jpg">
            <a:extLst>
              <a:ext uri="{FF2B5EF4-FFF2-40B4-BE49-F238E27FC236}">
                <a16:creationId xmlns:a16="http://schemas.microsoft.com/office/drawing/2014/main" id="{42BE3F93-3CB8-49CE-A505-7AFFEAAA0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9288" y="2349966"/>
            <a:ext cx="3121138" cy="1965913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A46446-1F1E-4E9B-8F67-9A3F23E95E5A}"/>
              </a:ext>
            </a:extLst>
          </p:cNvPr>
          <p:cNvSpPr/>
          <p:nvPr/>
        </p:nvSpPr>
        <p:spPr>
          <a:xfrm>
            <a:off x="5530215" y="2807500"/>
            <a:ext cx="48156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3000" b="1" dirty="0">
                <a:latin typeface="Georgia" panose="02040502050405020303" pitchFamily="18" charset="0"/>
              </a:rPr>
              <a:t>Any Scout that sells $400 online will receive a $10 AMAZON Gift Card </a:t>
            </a:r>
          </a:p>
          <a:p>
            <a:pPr defTabSz="685800"/>
            <a:endParaRPr lang="en-US" sz="2400" b="1" dirty="0">
              <a:solidFill>
                <a:srgbClr val="C0000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defTabSz="685800"/>
            <a:r>
              <a:rPr lang="en-US" sz="2400" b="1" dirty="0">
                <a:latin typeface="Georgia" panose="02040502050405020303" pitchFamily="18" charset="0"/>
                <a:cs typeface="Arial" panose="020B0604020202020204" pitchFamily="34" charset="0"/>
              </a:rPr>
              <a:t>All online Scout Sales count towards CAMP MASTERS High Achiever Prizes, Prize Program and Council Prizes  </a:t>
            </a:r>
          </a:p>
          <a:p>
            <a:pPr defTabSz="685800"/>
            <a:r>
              <a:rPr lang="en-US" sz="2400" b="1" dirty="0">
                <a:solidFill>
                  <a:srgbClr val="000000"/>
                </a:solidFill>
                <a:latin typeface="Georgia" panose="02040502050405020303" pitchFamily="18" charset="0"/>
              </a:rPr>
              <a:t> </a:t>
            </a:r>
          </a:p>
        </p:txBody>
      </p:sp>
      <p:pic>
        <p:nvPicPr>
          <p:cNvPr id="11" name="Picture 10" descr="Selling Online Picture.jpg">
            <a:extLst>
              <a:ext uri="{FF2B5EF4-FFF2-40B4-BE49-F238E27FC236}">
                <a16:creationId xmlns:a16="http://schemas.microsoft.com/office/drawing/2014/main" id="{9807C14A-1E1E-48CD-B9EA-244ADF27E9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3791" y="4508156"/>
            <a:ext cx="2886635" cy="2133600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2014PwerPntBackground_cropped.jpg">
            <a:extLst>
              <a:ext uri="{FF2B5EF4-FFF2-40B4-BE49-F238E27FC236}">
                <a16:creationId xmlns:a16="http://schemas.microsoft.com/office/drawing/2014/main" id="{11F0E6B4-22EB-4B1A-81D5-C499B928A8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0" y="0"/>
            <a:ext cx="12192000" cy="21630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C1DABD-1E37-4E53-8B45-6B6F39A85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5034" y="-158894"/>
            <a:ext cx="5860827" cy="1990293"/>
          </a:xfrm>
        </p:spPr>
        <p:txBody>
          <a:bodyPr>
            <a:normAutofit/>
          </a:bodyPr>
          <a:lstStyle/>
          <a:p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Sell Online…</a:t>
            </a:r>
          </a:p>
        </p:txBody>
      </p:sp>
    </p:spTree>
    <p:extLst>
      <p:ext uri="{BB962C8B-B14F-4D97-AF65-F5344CB8AC3E}">
        <p14:creationId xmlns:p14="http://schemas.microsoft.com/office/powerpoint/2010/main" val="739956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8364" y="286384"/>
            <a:ext cx="4580034" cy="711111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+mn-lt"/>
              </a:rPr>
              <a:t>KEY DATES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" r="19672" b="-12"/>
          <a:stretch/>
        </p:blipFill>
        <p:spPr>
          <a:xfrm>
            <a:off x="0" y="1176737"/>
            <a:ext cx="12171680" cy="60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" y="1596180"/>
            <a:ext cx="11074400" cy="1138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Aft>
                <a:spcPts val="800"/>
              </a:spcAft>
            </a:pPr>
            <a:r>
              <a:rPr lang="en-US" sz="3733" b="1" dirty="0">
                <a:solidFill>
                  <a:prstClr val="black"/>
                </a:solidFill>
                <a:latin typeface="Tw Cen MT"/>
              </a:rPr>
              <a:t>Take Order sales from </a:t>
            </a:r>
            <a:r>
              <a:rPr lang="en-US" sz="3733" b="1" dirty="0">
                <a:solidFill>
                  <a:srgbClr val="FF0000"/>
                </a:solidFill>
                <a:latin typeface="Tw Cen MT"/>
              </a:rPr>
              <a:t>April 5</a:t>
            </a:r>
            <a:r>
              <a:rPr lang="en-US" sz="3733" b="1" baseline="30000" dirty="0">
                <a:solidFill>
                  <a:srgbClr val="FF0000"/>
                </a:solidFill>
                <a:latin typeface="Tw Cen MT"/>
              </a:rPr>
              <a:t>th</a:t>
            </a:r>
            <a:r>
              <a:rPr lang="en-US" sz="3733" b="1" dirty="0">
                <a:solidFill>
                  <a:srgbClr val="FF0000"/>
                </a:solidFill>
                <a:latin typeface="Tw Cen MT"/>
              </a:rPr>
              <a:t> </a:t>
            </a:r>
            <a:r>
              <a:rPr lang="en-US" sz="3733" b="1" dirty="0">
                <a:solidFill>
                  <a:prstClr val="black"/>
                </a:solidFill>
                <a:latin typeface="Tw Cen MT"/>
              </a:rPr>
              <a:t>through </a:t>
            </a:r>
            <a:r>
              <a:rPr lang="en-US" sz="3733" b="1" dirty="0">
                <a:solidFill>
                  <a:srgbClr val="FF0000"/>
                </a:solidFill>
                <a:latin typeface="Tw Cen MT"/>
              </a:rPr>
              <a:t>May 5th</a:t>
            </a:r>
            <a:endParaRPr lang="en-US" sz="3733" b="1" dirty="0">
              <a:solidFill>
                <a:prstClr val="black"/>
              </a:solidFill>
              <a:latin typeface="Tw Cen MT"/>
            </a:endParaRPr>
          </a:p>
          <a:p>
            <a:pPr algn="ctr" defTabSz="1219170">
              <a:spcAft>
                <a:spcPts val="800"/>
              </a:spcAft>
            </a:pPr>
            <a:r>
              <a:rPr lang="en-US" sz="2400" b="1" dirty="0">
                <a:solidFill>
                  <a:prstClr val="black"/>
                </a:solidFill>
                <a:latin typeface="Tw Cen MT"/>
              </a:rPr>
              <a:t>Online sales during these dates count towards the Green Mountain Council Prizes.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5901" y="2933255"/>
            <a:ext cx="56261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1219170" eaLnBrk="1" hangingPunct="1"/>
            <a:endParaRPr lang="en-US" sz="3200" b="1" dirty="0">
              <a:solidFill>
                <a:srgbClr val="0070C0">
                  <a:lumMod val="50000"/>
                </a:srgbClr>
              </a:solidFill>
              <a:latin typeface="Tw Cen MT"/>
              <a:ea typeface="ＭＳ Ｐゴシック" pitchFamily="34" charset="-128"/>
              <a:cs typeface="Calibri" pitchFamily="34" charset="0"/>
            </a:endParaRPr>
          </a:p>
          <a:p>
            <a:pPr algn="r" defTabSz="1219170" eaLnBrk="1" hangingPunct="1"/>
            <a:r>
              <a:rPr lang="en-US" sz="3200" b="1" dirty="0">
                <a:solidFill>
                  <a:srgbClr val="0070C0">
                    <a:lumMod val="50000"/>
                  </a:srgbClr>
                </a:solidFill>
                <a:latin typeface="Tw Cen MT"/>
                <a:ea typeface="ＭＳ Ｐゴシック" pitchFamily="34" charset="-128"/>
                <a:cs typeface="Calibri" pitchFamily="34" charset="0"/>
              </a:rPr>
              <a:t>Take Order/Rewards Order Due:</a:t>
            </a:r>
            <a:br>
              <a:rPr lang="en-US" sz="3200" b="1" dirty="0">
                <a:solidFill>
                  <a:srgbClr val="0070C0">
                    <a:lumMod val="50000"/>
                  </a:srgbClr>
                </a:solidFill>
                <a:latin typeface="Tw Cen MT"/>
                <a:ea typeface="ＭＳ Ｐゴシック" pitchFamily="34" charset="-128"/>
                <a:cs typeface="Calibri" pitchFamily="34" charset="0"/>
              </a:rPr>
            </a:br>
            <a:endParaRPr lang="en-US" sz="3200" b="1" dirty="0">
              <a:solidFill>
                <a:srgbClr val="0070C0">
                  <a:lumMod val="50000"/>
                </a:srgbClr>
              </a:solidFill>
              <a:latin typeface="Tw Cen MT"/>
              <a:ea typeface="ＭＳ Ｐゴシック" pitchFamily="34" charset="-128"/>
              <a:cs typeface="Calibri" pitchFamily="34" charset="0"/>
            </a:endParaRPr>
          </a:p>
          <a:p>
            <a:pPr algn="r" defTabSz="1219170" eaLnBrk="1" hangingPunct="1"/>
            <a:r>
              <a:rPr lang="en-US" sz="3200" b="1" dirty="0">
                <a:solidFill>
                  <a:srgbClr val="0070C0">
                    <a:lumMod val="50000"/>
                  </a:srgbClr>
                </a:solidFill>
                <a:latin typeface="Tw Cen MT"/>
                <a:ea typeface="ＭＳ Ｐゴシック" pitchFamily="34" charset="-128"/>
                <a:cs typeface="Calibri" pitchFamily="34" charset="0"/>
              </a:rPr>
              <a:t>Popcorn Pick-Up:</a:t>
            </a:r>
          </a:p>
          <a:p>
            <a:pPr algn="r" defTabSz="1219170" eaLnBrk="1" hangingPunct="1"/>
            <a:endParaRPr lang="en-US" sz="3200" b="1" dirty="0">
              <a:solidFill>
                <a:srgbClr val="0070C0">
                  <a:lumMod val="50000"/>
                </a:srgbClr>
              </a:solidFill>
              <a:latin typeface="Tw Cen MT"/>
              <a:ea typeface="ＭＳ Ｐゴシック" pitchFamily="34" charset="-128"/>
              <a:cs typeface="Calibri" pitchFamily="34" charset="0"/>
            </a:endParaRPr>
          </a:p>
          <a:p>
            <a:pPr algn="r" defTabSz="1219170" eaLnBrk="1" hangingPunct="1"/>
            <a:r>
              <a:rPr lang="en-US" sz="3200" b="1" dirty="0">
                <a:solidFill>
                  <a:srgbClr val="0070C0">
                    <a:lumMod val="50000"/>
                  </a:srgbClr>
                </a:solidFill>
                <a:latin typeface="Tw Cen MT"/>
                <a:ea typeface="ＭＳ Ｐゴシック" pitchFamily="34" charset="-128"/>
                <a:cs typeface="Calibri" pitchFamily="34" charset="0"/>
              </a:rPr>
              <a:t>Money Due: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624624" y="2957499"/>
            <a:ext cx="402589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 eaLnBrk="1" hangingPunct="1"/>
            <a:endParaRPr lang="en-US" sz="3200" dirty="0">
              <a:solidFill>
                <a:srgbClr val="FFC000"/>
              </a:solidFill>
              <a:latin typeface="Tw Cen MT"/>
              <a:ea typeface="ＭＳ Ｐゴシック" pitchFamily="34" charset="-128"/>
              <a:cs typeface="Calibri" pitchFamily="34" charset="0"/>
            </a:endParaRPr>
          </a:p>
          <a:p>
            <a:pPr algn="ctr" defTabSz="1219170" eaLnBrk="1" hangingPunct="1"/>
            <a:r>
              <a:rPr lang="en-US" sz="3200" b="1" dirty="0">
                <a:solidFill>
                  <a:prstClr val="black"/>
                </a:solidFill>
                <a:ea typeface="ＭＳ Ｐゴシック" pitchFamily="34" charset="-128"/>
                <a:cs typeface="Calibri" pitchFamily="34" charset="0"/>
              </a:rPr>
              <a:t>Unit sets date</a:t>
            </a:r>
          </a:p>
          <a:p>
            <a:pPr algn="ctr" defTabSz="1219170" eaLnBrk="1" hangingPunct="1"/>
            <a:endParaRPr lang="en-US" sz="3200" dirty="0">
              <a:solidFill>
                <a:prstClr val="black"/>
              </a:solidFill>
              <a:latin typeface="Tw Cen MT"/>
              <a:ea typeface="ＭＳ Ｐゴシック" pitchFamily="34" charset="-128"/>
              <a:cs typeface="Calibri" pitchFamily="34" charset="0"/>
            </a:endParaRPr>
          </a:p>
          <a:p>
            <a:pPr algn="ctr" defTabSz="1219170" eaLnBrk="1" hangingPunct="1"/>
            <a:r>
              <a:rPr lang="en-US" sz="3200" b="1" dirty="0">
                <a:solidFill>
                  <a:prstClr val="black"/>
                </a:solidFill>
                <a:ea typeface="ＭＳ Ｐゴシック" pitchFamily="34" charset="-128"/>
                <a:cs typeface="Calibri" pitchFamily="34" charset="0"/>
              </a:rPr>
              <a:t>Unit sets date</a:t>
            </a:r>
          </a:p>
          <a:p>
            <a:pPr algn="ctr" defTabSz="1219170" eaLnBrk="1" hangingPunct="1"/>
            <a:r>
              <a:rPr lang="en-US" sz="3200" b="1" dirty="0">
                <a:solidFill>
                  <a:prstClr val="black"/>
                </a:solidFill>
                <a:ea typeface="ＭＳ Ｐゴシック" pitchFamily="34" charset="-128"/>
                <a:cs typeface="Calibri" pitchFamily="34" charset="0"/>
              </a:rPr>
              <a:t> </a:t>
            </a:r>
          </a:p>
          <a:p>
            <a:pPr algn="ctr" defTabSz="1219170" eaLnBrk="1" hangingPunct="1"/>
            <a:r>
              <a:rPr lang="en-US" sz="3200" b="1" dirty="0">
                <a:solidFill>
                  <a:prstClr val="black"/>
                </a:solidFill>
                <a:ea typeface="ＭＳ Ｐゴシック" pitchFamily="34" charset="-128"/>
                <a:cs typeface="Calibri" pitchFamily="34" charset="0"/>
              </a:rPr>
              <a:t>Unit sets date</a:t>
            </a:r>
            <a:endParaRPr lang="en-US" sz="3200" b="1" dirty="0">
              <a:solidFill>
                <a:prstClr val="black"/>
              </a:solidFill>
              <a:latin typeface="Tw Cen MT"/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15" name="Picture 14" descr="A picture containing child, young, little, water&#10;&#10;Description automatically generated">
            <a:extLst>
              <a:ext uri="{FF2B5EF4-FFF2-40B4-BE49-F238E27FC236}">
                <a16:creationId xmlns:a16="http://schemas.microsoft.com/office/drawing/2014/main" id="{B8A1663A-7A2A-4D7F-B481-162512BD92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15"/>
          <a:stretch/>
        </p:blipFill>
        <p:spPr>
          <a:xfrm>
            <a:off x="6071961" y="-47412"/>
            <a:ext cx="5195005" cy="17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9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23283" y="1797404"/>
            <a:ext cx="5677785" cy="711111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rgbClr val="EF4023"/>
                </a:solidFill>
                <a:latin typeface="+mn-lt"/>
              </a:rPr>
              <a:t>CONTACT INFORMATION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" r="19672" b="-12"/>
          <a:stretch/>
        </p:blipFill>
        <p:spPr>
          <a:xfrm>
            <a:off x="0" y="1176737"/>
            <a:ext cx="12171680" cy="60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6116"/>
            <a:ext cx="914400" cy="1055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0899" y="4032342"/>
            <a:ext cx="9387205" cy="234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933" dirty="0">
                <a:solidFill>
                  <a:prstClr val="black"/>
                </a:solidFill>
                <a:latin typeface="Calibri" panose="020F0502020204030204"/>
              </a:rPr>
              <a:t>John Smith: Popcorn Team Leader</a:t>
            </a:r>
          </a:p>
          <a:p>
            <a:pPr defTabSz="1219170"/>
            <a:r>
              <a:rPr lang="en-US" sz="2933" dirty="0">
                <a:solidFill>
                  <a:prstClr val="black"/>
                </a:solidFill>
                <a:latin typeface="Calibri" panose="020F0502020204030204"/>
                <a:hlinkClick r:id="rId5"/>
              </a:rPr>
              <a:t>johnsmith@example.com</a:t>
            </a:r>
            <a:endParaRPr lang="en-US" sz="2933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/>
            <a:r>
              <a:rPr lang="en-US" sz="2933" dirty="0">
                <a:solidFill>
                  <a:prstClr val="black"/>
                </a:solidFill>
                <a:latin typeface="Calibri" panose="020F0502020204030204"/>
              </a:rPr>
              <a:t>123-555-5555</a:t>
            </a:r>
          </a:p>
          <a:p>
            <a:pPr defTabSz="1219170"/>
            <a:endParaRPr lang="en-US" sz="2933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/>
            <a:r>
              <a:rPr lang="en-US" sz="2933" dirty="0">
                <a:solidFill>
                  <a:prstClr val="black"/>
                </a:solidFill>
                <a:latin typeface="Calibri" panose="020F0502020204030204"/>
              </a:rPr>
              <a:t>XYZ: Popcorn Team Member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BA29070-C44B-4004-BA43-7AA67283C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29" y="162022"/>
            <a:ext cx="6887971" cy="38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07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FD711E-9D56-4204-9A69-D51E1ACC7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96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27C102-E431-486C-AF6F-4A89643D0340}"/>
              </a:ext>
            </a:extLst>
          </p:cNvPr>
          <p:cNvSpPr/>
          <p:nvPr/>
        </p:nvSpPr>
        <p:spPr>
          <a:xfrm>
            <a:off x="333463" y="119628"/>
            <a:ext cx="3166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7373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CFD317-73EA-4678-B784-15423DA0FAD1}"/>
              </a:ext>
            </a:extLst>
          </p:cNvPr>
          <p:cNvSpPr txBox="1"/>
          <p:nvPr/>
        </p:nvSpPr>
        <p:spPr>
          <a:xfrm>
            <a:off x="535259" y="423746"/>
            <a:ext cx="905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128CD-6707-46F3-AA38-E3E4005D0C86}"/>
              </a:ext>
            </a:extLst>
          </p:cNvPr>
          <p:cNvSpPr txBox="1"/>
          <p:nvPr/>
        </p:nvSpPr>
        <p:spPr>
          <a:xfrm>
            <a:off x="1" y="132079"/>
            <a:ext cx="12191999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Popcorn Line Up 2024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1DB0E3-56D0-4EA8-9DB4-5060CCBD7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508500" y="2832588"/>
            <a:ext cx="3175000" cy="12238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D103BED-DE33-4A54-8D96-E6F9AB185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0690" y="281951"/>
            <a:ext cx="1693802" cy="652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098E-BDD9-41C0-9F26-1E64C3B143E1}"/>
              </a:ext>
            </a:extLst>
          </p:cNvPr>
          <p:cNvSpPr txBox="1"/>
          <p:nvPr/>
        </p:nvSpPr>
        <p:spPr>
          <a:xfrm>
            <a:off x="535259" y="1127128"/>
            <a:ext cx="1038039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$50  &amp; $30 Military Donation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b="1" dirty="0">
                <a:latin typeface="Myriad Pro Cond" pitchFamily="34" charset="0"/>
              </a:rPr>
              <a:t>Tasty Trio Tin – 1st time selling spring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3-Way Cheesy Cheese Tin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Chocolate Drizzle Caramel Tin 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22 Pack Movie Theater Extra Butter Microwave Popcorn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Supreme Caramel with Nuts 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Classic Trail Mix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14 Pack Extra Butter Roasted Summer Corn Microwave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Cinnamon Crunch Popcorn Bag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12 Pack Sweet &amp; Salty Kettle Corn Microwave 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b="1" dirty="0" err="1">
                <a:latin typeface="Myriad Pro Cond" pitchFamily="34" charset="0"/>
              </a:rPr>
              <a:t>Chocolatety</a:t>
            </a:r>
            <a:r>
              <a:rPr lang="en-US" sz="2300" b="1" dirty="0">
                <a:latin typeface="Myriad Pro Cond" pitchFamily="34" charset="0"/>
              </a:rPr>
              <a:t> Covered Pretzels– 1st time selling spring</a:t>
            </a:r>
            <a:endParaRPr lang="en-US" sz="2300" dirty="0">
              <a:latin typeface="Myriad Pro Cond" pitchFamily="34" charset="0"/>
            </a:endParaRP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White Cheddar Cheese Bag 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Caramel Popcorn Bag 10 oz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300" dirty="0">
                <a:latin typeface="Myriad Pro Cond" pitchFamily="34" charset="0"/>
              </a:rPr>
              <a:t>Purple Popping Corn Jar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endParaRPr lang="en-US" sz="2667" dirty="0">
              <a:latin typeface="Myriad Pro Cond" pitchFamily="34" charset="0"/>
            </a:endParaRPr>
          </a:p>
          <a:p>
            <a:endParaRPr lang="en-US" sz="2933" dirty="0">
              <a:solidFill>
                <a:srgbClr val="000000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FE5AC99-1778-44EA-9529-C1DAB55B1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616" y="4457073"/>
            <a:ext cx="2527876" cy="18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2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1" y="421975"/>
            <a:ext cx="10972799" cy="711111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Calibri" panose="020F0502020204030204" pitchFamily="34" charset="0"/>
              </a:rPr>
              <a:t>WHITLEY PEANUTS LINEUP 2024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" r="19672" b="-12"/>
          <a:stretch/>
        </p:blipFill>
        <p:spPr>
          <a:xfrm>
            <a:off x="0" y="1176737"/>
            <a:ext cx="12171680" cy="609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6116"/>
            <a:ext cx="914400" cy="10550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F369A8-61AF-41BD-9DF1-59209832AD4F}"/>
              </a:ext>
            </a:extLst>
          </p:cNvPr>
          <p:cNvSpPr txBox="1"/>
          <p:nvPr/>
        </p:nvSpPr>
        <p:spPr>
          <a:xfrm>
            <a:off x="1117601" y="1701800"/>
            <a:ext cx="5384799" cy="464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Home Cooked Salted Peanuts 20 </a:t>
            </a:r>
            <a:r>
              <a:rPr lang="en-US" sz="2667" dirty="0" err="1">
                <a:latin typeface="Myriad Pro Cond" pitchFamily="34" charset="0"/>
              </a:rPr>
              <a:t>oz</a:t>
            </a:r>
            <a:endParaRPr lang="en-US" sz="2667" dirty="0">
              <a:latin typeface="Myriad Pro Cond" pitchFamily="34" charset="0"/>
            </a:endParaRP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Salted Peanuts 12 oz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Honey Roasted Peanuts 20 oz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Honey Roasted Peanuts 12 oz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Jumbo Salted Cashews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Honey Cinnamon Almonds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Whit’s Party Mix</a:t>
            </a:r>
          </a:p>
          <a:p>
            <a:pPr>
              <a:buClr>
                <a:schemeClr val="tx1"/>
              </a:buClr>
            </a:pPr>
            <a:endParaRPr lang="en-US" sz="2667" dirty="0">
              <a:latin typeface="Myriad Pro Cond" pitchFamily="34" charset="0"/>
            </a:endParaRP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endParaRPr lang="en-US" sz="2667" dirty="0">
              <a:latin typeface="Myriad Pro Cond" pitchFamily="34" charset="0"/>
            </a:endParaRPr>
          </a:p>
          <a:p>
            <a:endParaRPr lang="en-US" sz="2933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D98285-3F17-4118-8974-D231BF7D0FCC}"/>
              </a:ext>
            </a:extLst>
          </p:cNvPr>
          <p:cNvSpPr txBox="1"/>
          <p:nvPr/>
        </p:nvSpPr>
        <p:spPr>
          <a:xfrm>
            <a:off x="6400800" y="1701800"/>
            <a:ext cx="5283200" cy="4278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4 Pack Gift Tower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Dark Chocolate Peanut Clusters 10 oz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Milk Chocolate Covered Peanut Clusters 10 oz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Homemade Peanut Brittle</a:t>
            </a:r>
          </a:p>
          <a:p>
            <a:pPr marL="457189" indent="-457189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667" dirty="0">
                <a:latin typeface="Myriad Pro Cond" pitchFamily="34" charset="0"/>
              </a:rPr>
              <a:t>Dark </a:t>
            </a:r>
            <a:r>
              <a:rPr lang="en-US" sz="2667" dirty="0" err="1">
                <a:latin typeface="Myriad Pro Cond" pitchFamily="34" charset="0"/>
              </a:rPr>
              <a:t>Chocolately</a:t>
            </a:r>
            <a:r>
              <a:rPr lang="en-US" sz="2667" dirty="0">
                <a:latin typeface="Myriad Pro Cond" pitchFamily="34" charset="0"/>
              </a:rPr>
              <a:t> Almond Clusters</a:t>
            </a:r>
          </a:p>
          <a:p>
            <a:endParaRPr lang="en-US" sz="2933" dirty="0">
              <a:solidFill>
                <a:srgbClr val="000000"/>
              </a:solidFill>
            </a:endParaRPr>
          </a:p>
          <a:p>
            <a:endParaRPr lang="en-US" sz="2933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B2A76E-38B4-4B16-AB49-7D494DCB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77" y="4969229"/>
            <a:ext cx="1750743" cy="1767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A5A07-E786-7DD5-4CF0-4D0AC3B36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853" y="4969229"/>
            <a:ext cx="6573024" cy="1811699"/>
          </a:xfrm>
          <a:prstGeom prst="rect">
            <a:avLst/>
          </a:prstGeom>
        </p:spPr>
      </p:pic>
      <p:pic>
        <p:nvPicPr>
          <p:cNvPr id="5" name="Picture 4" descr="A red and white hexagon shaped sign&#10;&#10;Description automatically generated">
            <a:extLst>
              <a:ext uri="{FF2B5EF4-FFF2-40B4-BE49-F238E27FC236}">
                <a16:creationId xmlns:a16="http://schemas.microsoft.com/office/drawing/2014/main" id="{572A7F49-E1AE-0F4F-4DD2-77CBE3DCC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20" y="166936"/>
            <a:ext cx="2119429" cy="91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BA3AF-714D-C227-859B-D942CE438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21500" cy="692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50364-096D-33F7-327E-31FD5DE86C84}"/>
              </a:ext>
            </a:extLst>
          </p:cNvPr>
          <p:cNvSpPr txBox="1"/>
          <p:nvPr/>
        </p:nvSpPr>
        <p:spPr>
          <a:xfrm>
            <a:off x="7734300" y="749300"/>
            <a:ext cx="3683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Keep the Change for Camperships</a:t>
            </a: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Customers that say “keep the change” from their popcorn purchase can now help needy Scouts go to summer camp in 2024.</a:t>
            </a:r>
          </a:p>
        </p:txBody>
      </p:sp>
    </p:spTree>
    <p:extLst>
      <p:ext uri="{BB962C8B-B14F-4D97-AF65-F5344CB8AC3E}">
        <p14:creationId xmlns:p14="http://schemas.microsoft.com/office/powerpoint/2010/main" val="2748833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37149" y="1538868"/>
            <a:ext cx="9966960" cy="3035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Door Prize!</a:t>
            </a:r>
          </a:p>
        </p:txBody>
      </p:sp>
      <p:sp>
        <p:nvSpPr>
          <p:cNvPr id="6" name="Rectangle 5"/>
          <p:cNvSpPr/>
          <p:nvPr/>
        </p:nvSpPr>
        <p:spPr>
          <a:xfrm>
            <a:off x="-9144" y="5662221"/>
            <a:ext cx="2249424" cy="534924"/>
          </a:xfrm>
          <a:prstGeom prst="rect">
            <a:avLst/>
          </a:prstGeom>
          <a:solidFill>
            <a:srgbClr val="FF00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59152" y="5655363"/>
            <a:ext cx="9832848" cy="534924"/>
          </a:xfrm>
          <a:prstGeom prst="rect">
            <a:avLst/>
          </a:prstGeom>
          <a:solidFill>
            <a:srgbClr val="0070C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5738">
            <a:off x="2353434" y="1628743"/>
            <a:ext cx="1015439" cy="12727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680">
            <a:off x="10114661" y="419213"/>
            <a:ext cx="1128771" cy="141481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6334">
            <a:off x="8346377" y="1800538"/>
            <a:ext cx="1015439" cy="1272764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4127">
            <a:off x="10131724" y="3558681"/>
            <a:ext cx="1094649" cy="1372049"/>
          </a:xfr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680">
            <a:off x="899849" y="3537295"/>
            <a:ext cx="1128771" cy="1414816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680">
            <a:off x="4505244" y="482693"/>
            <a:ext cx="1128771" cy="1414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4C4D23-9BA3-4E8F-A99C-57A8F06B9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25" y="1969321"/>
            <a:ext cx="1351280" cy="13411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C8C6955-A7B4-4C68-8E72-A1FF91EC4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5" y="152531"/>
            <a:ext cx="3339947" cy="29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1" y="421975"/>
            <a:ext cx="10972799" cy="711111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Calibri" panose="020F0502020204030204" pitchFamily="34" charset="0"/>
              </a:rPr>
              <a:t>SCOUTS GROW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448" y="75777"/>
            <a:ext cx="1877907" cy="8686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" r="19672" b="-12"/>
          <a:stretch/>
        </p:blipFill>
        <p:spPr>
          <a:xfrm>
            <a:off x="0" y="1176737"/>
            <a:ext cx="12171680" cy="60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6116"/>
            <a:ext cx="914400" cy="10550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17600" y="1453013"/>
            <a:ext cx="11054080" cy="411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000000"/>
                </a:solidFill>
                <a:latin typeface="Calibri" panose="020F0502020204030204" pitchFamily="34" charset="0"/>
              </a:rPr>
              <a:t>Character Development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000000"/>
                </a:solidFill>
                <a:latin typeface="Calibri" panose="020F0502020204030204" pitchFamily="34" charset="0"/>
              </a:rPr>
              <a:t>Gain Confidence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000000"/>
                </a:solidFill>
                <a:latin typeface="Calibri" panose="020F0502020204030204" pitchFamily="34" charset="0"/>
              </a:rPr>
              <a:t>Goal Setting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000000"/>
                </a:solidFill>
                <a:latin typeface="Calibri" panose="020F0502020204030204" pitchFamily="34" charset="0"/>
              </a:rPr>
              <a:t>Money Management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000000"/>
                </a:solidFill>
                <a:latin typeface="Calibri" panose="020F0502020204030204" pitchFamily="34" charset="0"/>
              </a:rPr>
              <a:t>Public Speaking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000000"/>
                </a:solidFill>
                <a:latin typeface="Calibri" panose="020F0502020204030204" pitchFamily="34" charset="0"/>
              </a:rPr>
              <a:t>Overcoming fear &amp; rejection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733" b="1" dirty="0">
                <a:solidFill>
                  <a:srgbClr val="C00000"/>
                </a:solidFill>
                <a:latin typeface="Calibri" panose="020F0502020204030204" pitchFamily="34" charset="0"/>
              </a:rPr>
              <a:t>Earn their way…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91CD6-F5FC-4470-BD1C-CEA26A7B3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616201"/>
            <a:ext cx="4571204" cy="2399881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737104D-F8A1-8FB7-73FB-BEE87514B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4506" y="144357"/>
            <a:ext cx="2338849" cy="901573"/>
          </a:xfrm>
          <a:prstGeom prst="rect">
            <a:avLst/>
          </a:prstGeom>
        </p:spPr>
      </p:pic>
      <p:pic>
        <p:nvPicPr>
          <p:cNvPr id="7" name="Picture 6" descr="A red and white hexagon shaped sign&#10;&#10;Description automatically generated">
            <a:extLst>
              <a:ext uri="{FF2B5EF4-FFF2-40B4-BE49-F238E27FC236}">
                <a16:creationId xmlns:a16="http://schemas.microsoft.com/office/drawing/2014/main" id="{BBC1B0F2-358C-6518-C1F5-C1C5C5655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23" y="1366779"/>
            <a:ext cx="2490214" cy="10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1" y="421975"/>
            <a:ext cx="10972799" cy="711111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rgbClr val="EF4023"/>
                </a:solidFill>
                <a:latin typeface="Calibri" panose="020F0502020204030204" pitchFamily="34" charset="0"/>
              </a:rPr>
              <a:t>DOOR TO DOOR SALES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448" y="75777"/>
            <a:ext cx="1877907" cy="8686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" r="19672" b="-12"/>
          <a:stretch/>
        </p:blipFill>
        <p:spPr>
          <a:xfrm>
            <a:off x="0" y="1176737"/>
            <a:ext cx="12171680" cy="609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6116"/>
            <a:ext cx="914400" cy="1055077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542A21E-2B09-4134-8B4A-CF769474AF2A}"/>
              </a:ext>
            </a:extLst>
          </p:cNvPr>
          <p:cNvSpPr txBox="1">
            <a:spLocks/>
          </p:cNvSpPr>
          <p:nvPr/>
        </p:nvSpPr>
        <p:spPr>
          <a:xfrm>
            <a:off x="508000" y="1416362"/>
            <a:ext cx="11277600" cy="12081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200" dirty="0">
              <a:latin typeface="Helvetica Neue Condensed" pitchFamily="50" charset="0"/>
            </a:endParaRP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62123971-1D8E-4733-B3AE-3D1C6C3ED6AB}"/>
              </a:ext>
            </a:extLst>
          </p:cNvPr>
          <p:cNvSpPr txBox="1">
            <a:spLocks/>
          </p:cNvSpPr>
          <p:nvPr/>
        </p:nvSpPr>
        <p:spPr>
          <a:xfrm>
            <a:off x="1524000" y="2555141"/>
            <a:ext cx="9753600" cy="3149600"/>
          </a:xfrm>
          <a:prstGeom prst="rect">
            <a:avLst/>
          </a:prstGeom>
        </p:spPr>
        <p:txBody>
          <a:bodyPr vert="horz" lIns="121920" tIns="60960" rIns="121920" bIns="60960" numCol="1" rtlCol="0">
            <a:noAutofit/>
          </a:bodyPr>
          <a:lstStyle>
            <a:lvl1pPr marL="0" indent="0" algn="ctr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6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0857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28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0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1" indent="0" algn="ctr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Sell Door to Door</a:t>
            </a:r>
          </a:p>
          <a:p>
            <a:pPr marL="380990" indent="-38099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Sell to Friend &amp; Family</a:t>
            </a:r>
          </a:p>
          <a:p>
            <a:pPr marL="380990" indent="-38099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Sell at Work</a:t>
            </a:r>
          </a:p>
          <a:p>
            <a:pPr marL="380990" indent="-38099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Sell to last year’s customers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2EBF0-19C9-4040-A3D4-9765935B5C10}"/>
              </a:ext>
            </a:extLst>
          </p:cNvPr>
          <p:cNvSpPr txBox="1">
            <a:spLocks/>
          </p:cNvSpPr>
          <p:nvPr/>
        </p:nvSpPr>
        <p:spPr>
          <a:xfrm>
            <a:off x="711200" y="1253703"/>
            <a:ext cx="11277600" cy="12081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dirty="0">
                <a:latin typeface="Calibri" panose="020F0502020204030204" pitchFamily="34" charset="0"/>
              </a:rPr>
              <a:t>Boost your sales!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498945"/>
            <a:ext cx="4039024" cy="463627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1D92A55-5FAD-23EB-7991-2F2346702B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4862" y="172554"/>
            <a:ext cx="2059077" cy="79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51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940" y="2421929"/>
            <a:ext cx="3803242" cy="3469919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/>
              </a:rPr>
              <a:t>You will earn </a:t>
            </a:r>
          </a:p>
          <a:p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/>
              </a:rPr>
              <a:t>GREAT  PRIZES!!</a:t>
            </a:r>
          </a:p>
        </p:txBody>
      </p:sp>
      <p:pic>
        <p:nvPicPr>
          <p:cNvPr id="5" name="Picture 4" descr="dsc_0056_#1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655" y="2310357"/>
            <a:ext cx="4613378" cy="4527262"/>
          </a:xfrm>
          <a:prstGeom prst="rect">
            <a:avLst/>
          </a:prstGeom>
        </p:spPr>
      </p:pic>
      <p:pic>
        <p:nvPicPr>
          <p:cNvPr id="6" name="Picture 5" descr="2014PwerPntBackground_cropped.jpg">
            <a:extLst>
              <a:ext uri="{FF2B5EF4-FFF2-40B4-BE49-F238E27FC236}">
                <a16:creationId xmlns:a16="http://schemas.microsoft.com/office/drawing/2014/main" id="{D6730D1E-F817-41CA-888E-D060A37BB3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21" b="47895"/>
          <a:stretch/>
        </p:blipFill>
        <p:spPr>
          <a:xfrm>
            <a:off x="0" y="0"/>
            <a:ext cx="12192000" cy="21630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3CFE7C0-BC8D-4BD0-B89A-6EA76FDD1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6181" y="-172978"/>
            <a:ext cx="7010531" cy="199029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Why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Impact"/>
              </a:rPr>
              <a:t>CAMP MASTERS Popcorn &amp; WHITLEY’S Peanuts?</a:t>
            </a:r>
          </a:p>
        </p:txBody>
      </p:sp>
      <p:pic>
        <p:nvPicPr>
          <p:cNvPr id="4" name="Picture 3" descr="A red and white hexagon shaped sign&#10;&#10;Description automatically generated">
            <a:extLst>
              <a:ext uri="{FF2B5EF4-FFF2-40B4-BE49-F238E27FC236}">
                <a16:creationId xmlns:a16="http://schemas.microsoft.com/office/drawing/2014/main" id="{D74C9B11-1785-FA03-3EA5-F9242049E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2" y="5601508"/>
            <a:ext cx="2875851" cy="1236111"/>
          </a:xfrm>
          <a:prstGeom prst="rect">
            <a:avLst/>
          </a:prstGeom>
        </p:spPr>
      </p:pic>
      <p:pic>
        <p:nvPicPr>
          <p:cNvPr id="7" name="Picture 6" descr="A cartoon character in a circle&#10;&#10;Description automatically generated with medium confidence">
            <a:extLst>
              <a:ext uri="{FF2B5EF4-FFF2-40B4-BE49-F238E27FC236}">
                <a16:creationId xmlns:a16="http://schemas.microsoft.com/office/drawing/2014/main" id="{3973AAAC-1157-7E2A-D42B-0AEEAB87F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430" y="2310357"/>
            <a:ext cx="1454224" cy="1447938"/>
          </a:xfrm>
          <a:prstGeom prst="rect">
            <a:avLst/>
          </a:prstGeom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descreenPresentation16x9">
  <a:themeElements>
    <a:clrScheme name="USA - RWB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0070C0"/>
      </a:accent1>
      <a:accent2>
        <a:srgbClr val="FF0000"/>
      </a:accent2>
      <a:accent3>
        <a:srgbClr val="FF0000"/>
      </a:accent3>
      <a:accent4>
        <a:srgbClr val="0070C0"/>
      </a:accent4>
      <a:accent5>
        <a:srgbClr val="0070C0"/>
      </a:accent5>
      <a:accent6>
        <a:srgbClr val="FF0000"/>
      </a:accent6>
      <a:hlink>
        <a:srgbClr val="0070C0"/>
      </a:hlink>
      <a:folHlink>
        <a:srgbClr val="7F7F7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ABD4633-187F-460F-BFD2-BFD51C53CE68}" vid="{546874FB-049E-4B31-8BEB-CCDBE8C5FD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2309629F32914FBE31925745690003" ma:contentTypeVersion="19" ma:contentTypeDescription="Create a new document." ma:contentTypeScope="" ma:versionID="e27c61361398b902a218a41892702a98">
  <xsd:schema xmlns:xsd="http://www.w3.org/2001/XMLSchema" xmlns:xs="http://www.w3.org/2001/XMLSchema" xmlns:p="http://schemas.microsoft.com/office/2006/metadata/properties" xmlns:ns2="7dbfe7b2-ac37-409b-ad42-9911c2a438e0" xmlns:ns3="2a281838-92a4-4a50-b702-7ba01c3ebd0e" targetNamespace="http://schemas.microsoft.com/office/2006/metadata/properties" ma:root="true" ma:fieldsID="6e857d468b0b2abe66222667f030088d" ns2:_="" ns3:_="">
    <xsd:import namespace="7dbfe7b2-ac37-409b-ad42-9911c2a438e0"/>
    <xsd:import namespace="2a281838-92a4-4a50-b702-7ba01c3ebd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fe7b2-ac37-409b-ad42-9911c2a438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81838-92a4-4a50-b702-7ba01c3ebd0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67d7420-fc56-48d5-9471-5b6155009636}" ma:internalName="TaxCatchAll" ma:showField="CatchAllData" ma:web="2a281838-92a4-4a50-b702-7ba01c3ebd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281838-92a4-4a50-b702-7ba01c3ebd0e" xsi:nil="true"/>
    <lcf76f155ced4ddcb4097134ff3c332f xmlns="7dbfe7b2-ac37-409b-ad42-9911c2a438e0">
      <Terms xmlns="http://schemas.microsoft.com/office/infopath/2007/PartnerControls"/>
    </lcf76f155ced4ddcb4097134ff3c332f>
    <_Flow_SignoffStatus xmlns="7dbfe7b2-ac37-409b-ad42-9911c2a438e0" xsi:nil="true"/>
    <SharedWithUsers xmlns="2a281838-92a4-4a50-b702-7ba01c3ebd0e">
      <UserInfo>
        <DisplayName>Laurie Sneed</DisplayName>
        <AccountId>15</AccountId>
        <AccountType/>
      </UserInfo>
      <UserInfo>
        <DisplayName>Mark Saxon</DisplayName>
        <AccountId>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D4D2043-EF2E-4896-942C-0BD59D69BA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bfe7b2-ac37-409b-ad42-9911c2a438e0"/>
    <ds:schemaRef ds:uri="2a281838-92a4-4a50-b702-7ba01c3ebd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EB772C-5904-473C-B7F7-2D8D65DF5C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D6999B-0A85-4191-8110-1C886A2D9364}">
  <ds:schemaRefs>
    <ds:schemaRef ds:uri="http://schemas.microsoft.com/office/2006/metadata/properties"/>
    <ds:schemaRef ds:uri="http://schemas.microsoft.com/office/infopath/2007/PartnerControls"/>
    <ds:schemaRef ds:uri="2a281838-92a4-4a50-b702-7ba01c3ebd0e"/>
    <ds:schemaRef ds:uri="7dbfe7b2-ac37-409b-ad42-9911c2a438e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1378</Words>
  <Application>Microsoft Office PowerPoint</Application>
  <PresentationFormat>Widescreen</PresentationFormat>
  <Paragraphs>188</Paragraphs>
  <Slides>24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WidescreenPresentation16x9</vt:lpstr>
      <vt:lpstr>1_Office Theme</vt:lpstr>
      <vt:lpstr>PowerPoint Presentation</vt:lpstr>
      <vt:lpstr>It’s going to be an AWESOME Year !!</vt:lpstr>
      <vt:lpstr>PowerPoint Presentation</vt:lpstr>
      <vt:lpstr>WHITLEY PEANUTS LINEUP 2024</vt:lpstr>
      <vt:lpstr>PowerPoint Presentation</vt:lpstr>
      <vt:lpstr>PowerPoint Presentation</vt:lpstr>
      <vt:lpstr>SCOUTS GROW</vt:lpstr>
      <vt:lpstr>DOOR TO DOOR SALES</vt:lpstr>
      <vt:lpstr>Why  CAMP MASTERS Popcorn &amp; WHITLEY’S Peanuts?</vt:lpstr>
      <vt:lpstr>Prizes!!!</vt:lpstr>
      <vt:lpstr>Sell $850</vt:lpstr>
      <vt:lpstr>PowerPoint Presentation</vt:lpstr>
      <vt:lpstr>PowerPoint Presentation</vt:lpstr>
      <vt:lpstr>TOP SELLER</vt:lpstr>
      <vt:lpstr>PowerPoint Presentation</vt:lpstr>
      <vt:lpstr>GAME TIME!</vt:lpstr>
      <vt:lpstr>Our Sale!!!! Show N Sell &amp; Take Order &amp; Online  Our Unit Goal is $______</vt:lpstr>
      <vt:lpstr>PowerPoint Presentation</vt:lpstr>
      <vt:lpstr>How to sell…</vt:lpstr>
      <vt:lpstr>PowerPoint Presentation</vt:lpstr>
      <vt:lpstr>Sell Online…</vt:lpstr>
      <vt:lpstr>KEY DATES</vt:lpstr>
      <vt:lpstr>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Sneed</dc:creator>
  <cp:lastModifiedBy>Laurie Sneed</cp:lastModifiedBy>
  <cp:revision>11</cp:revision>
  <cp:lastPrinted>2020-09-07T13:29:17Z</cp:lastPrinted>
  <dcterms:created xsi:type="dcterms:W3CDTF">2020-09-07T12:54:23Z</dcterms:created>
  <dcterms:modified xsi:type="dcterms:W3CDTF">2024-03-21T22:43:54Z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0x010100312309629F32914FBE31925745690003</vt:lpwstr>
  </property>
  <property fmtid="{D5CDD505-2E9C-101B-9397-08002B2CF9AE}" pid="3" name="Order">
    <vt:r8>12529600</vt:r8>
  </property>
  <property fmtid="{D5CDD505-2E9C-101B-9397-08002B2CF9AE}" pid="4" name="MediaServiceImageTags">
    <vt:lpwstr/>
  </property>
</Properties>
</file>